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5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«Формирование логического мышления у детей с ограниченными возможностями здоровья в условиях ФГОС»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293096"/>
            <a:ext cx="4464496" cy="2376264"/>
          </a:xfrm>
        </p:spPr>
        <p:txBody>
          <a:bodyPr>
            <a:normAutofit fontScale="92500" lnSpcReduction="10000"/>
          </a:bodyPr>
          <a:lstStyle/>
          <a:p>
            <a:pPr lvl="0"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Макарова Светлана Алексеевна,</a:t>
            </a:r>
          </a:p>
          <a:p>
            <a:pPr lvl="0"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</a:t>
            </a:r>
          </a:p>
          <a:p>
            <a:pPr lvl="0"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Муниципальное бюджетное  общеобразовательное учреждение </a:t>
            </a:r>
          </a:p>
          <a:p>
            <a:pPr lvl="0"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«Общеобразовательная школа «Возможность»  </a:t>
            </a:r>
          </a:p>
          <a:p>
            <a:pPr lvl="0"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для детей с ограниченными возможностями здоровья </a:t>
            </a:r>
          </a:p>
          <a:p>
            <a:pPr lvl="0"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г. Дубны Московской области»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школа «Возможность»)</a:t>
            </a:r>
          </a:p>
          <a:p>
            <a:pPr lvl="0" algn="r"/>
            <a:endParaRPr lang="ru-RU" sz="1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Света\Desktop\Кискины сосиски 2\ДОКЛАДЫ\2024 г. ГМО ДОКЛАД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4464496" cy="288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FFFF00"/>
                </a:solidFill>
              </a:rPr>
              <a:t>VI.	Игры и упражнения, закрепляющие знания, умения и навыки по составлению определений.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7260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1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     </a:t>
            </a:r>
            <a:r>
              <a:rPr lang="ru-RU" sz="51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Русский </a:t>
            </a:r>
            <a:r>
              <a:rPr lang="ru-RU" sz="5100" b="1" i="1" dirty="0">
                <a:solidFill>
                  <a:srgbClr val="FFFF00"/>
                </a:solidFill>
                <a:latin typeface="Times New Roman"/>
                <a:ea typeface="Calibri"/>
              </a:rPr>
              <a:t>язык</a:t>
            </a:r>
          </a:p>
          <a:p>
            <a:pPr marL="0" indent="0">
              <a:buNone/>
            </a:pP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Детям даётся задание, в котором предлагается самостоятельно заполнить пропуски в следующих предложениях: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Кастрюля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– это посуда для…….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Чашка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– это посуда для………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Груша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– это дерево, на котором…..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Конура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- это дом для…..</a:t>
            </a:r>
          </a:p>
          <a:p>
            <a:pPr marL="0" indent="0">
              <a:buNone/>
            </a:pP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Даны определения понятий. Детям предлагается вместо точек вставить нужные слова. Слова для справок: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огород, дети пишут, школа, учится только на отлично, следит за порядком в классе, живут люди, плодовые деревья, поёт, цветы, рисуют.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Участок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зелени, где растут овощи, называется …….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Участок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земли, где растут ……. называется садом.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Клумба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– это участок земли, на котором растут…….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Дом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, в котором учатся дети, называется……..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Отличник – это ученик, который ……..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Квартира – это помещение, в котором……</a:t>
            </a:r>
          </a:p>
          <a:p>
            <a:pPr marL="0" indent="0">
              <a:spcAft>
                <a:spcPts val="0"/>
              </a:spcAft>
              <a:buNone/>
            </a:pPr>
            <a:endParaRPr lang="ru-RU" sz="42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 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Света\Desktop\Кискины сосиски 2\ДОКЛАДЫ\2024 г. ГМО ДОКЛАД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708920"/>
            <a:ext cx="6571366" cy="291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</a:t>
            </a:r>
            <a:r>
              <a:rPr lang="ru-RU" sz="4000" b="1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Образовательный стандарт нового поколения </a:t>
            </a: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ставит перед начальным образованием новую </a:t>
            </a:r>
            <a:r>
              <a:rPr lang="ru-RU" sz="4000" b="1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задачу</a:t>
            </a:r>
            <a:r>
              <a:rPr lang="ru-RU" sz="40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развитие самостоятельной логики мышления, которая позволила бы детям строить умозаключения, проводить доказательства, высказывания, логически связанные между собой, делать выводы, обосновывая свои суждения, и, в итоге, самостоятельно приобретать знания.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3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42194"/>
          </a:xfrm>
        </p:spPr>
        <p:txBody>
          <a:bodyPr>
            <a:normAutofit fontScale="90000"/>
          </a:bodyPr>
          <a:lstStyle/>
          <a:p>
            <a:pPr indent="228600" algn="l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К </a:t>
            </a:r>
            <a:r>
              <a:rPr lang="ru-RU" sz="40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логическим универсальным действиям относят: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анализ объектов с целью выделения признаков (существенных, несущественных);</a:t>
            </a:r>
          </a:p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синтез – составление целого из частей, в том числе самостоятельное достраивание с восполнением недостающих компонентов;</a:t>
            </a:r>
          </a:p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выбор оснований и критериев для сравнения, классификации объектов;</a:t>
            </a:r>
          </a:p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подведение под понятие, выведение следствий;</a:t>
            </a:r>
          </a:p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установление причинно-следственных связей;</a:t>
            </a:r>
          </a:p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построение логической цепочки рассуждений;</a:t>
            </a:r>
          </a:p>
          <a:p>
            <a:pPr lv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доказательство</a:t>
            </a: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914400" lvl="0" indent="-571500">
              <a:lnSpc>
                <a:spcPct val="115000"/>
              </a:lnSpc>
              <a:spcBef>
                <a:spcPct val="0"/>
              </a:spcBef>
            </a:pPr>
            <a:r>
              <a:rPr lang="ru-RU" sz="3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выдвижение гипотез и их обоснование.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0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850106"/>
          </a:xfrm>
        </p:spPr>
        <p:txBody>
          <a:bodyPr>
            <a:normAutofit/>
          </a:bodyPr>
          <a:lstStyle/>
          <a:p>
            <a:pPr lvl="0" algn="l">
              <a:spcAft>
                <a:spcPts val="0"/>
              </a:spcAft>
            </a:pPr>
            <a:r>
              <a:rPr lang="en-US" b="1" dirty="0">
                <a:solidFill>
                  <a:srgbClr val="FFFF00"/>
                </a:solidFill>
              </a:rPr>
              <a:t>I</a:t>
            </a:r>
            <a:r>
              <a:rPr lang="en-US" sz="3800" b="1" dirty="0">
                <a:solidFill>
                  <a:srgbClr val="FFFF00"/>
                </a:solidFill>
              </a:rPr>
              <a:t>.	</a:t>
            </a:r>
            <a:r>
              <a:rPr lang="ru-RU" sz="3800" b="1" dirty="0">
                <a:solidFill>
                  <a:srgbClr val="FFFF00"/>
                </a:solidFill>
              </a:rPr>
              <a:t>Выделение признаков предметов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Русский язык.</a:t>
            </a:r>
            <a:endParaRPr lang="ru-RU" sz="2200" b="1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Сколько букв имеют слова: снег, морж, кит, метр? Сколько в них слогов?</a:t>
            </a:r>
          </a:p>
          <a:p>
            <a:pPr lvl="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Что можно сказать о форме, цвете, вкусе яблока, груши, арбуза, лимона,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помидора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</a:p>
          <a:p>
            <a:pPr marL="457200">
              <a:spcAft>
                <a:spcPts val="0"/>
              </a:spcAft>
            </a:pPr>
            <a:r>
              <a:rPr lang="ru-RU" sz="2200" b="1" i="1" dirty="0">
                <a:solidFill>
                  <a:srgbClr val="FFFF00"/>
                </a:solidFill>
                <a:latin typeface="Times New Roman"/>
                <a:ea typeface="Calibri"/>
              </a:rPr>
              <a:t>Математика</a:t>
            </a:r>
            <a:endParaRPr lang="ru-RU" sz="2200" b="1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lvl="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Из каких цифр состоит число 27?</a:t>
            </a:r>
          </a:p>
          <a:p>
            <a:pPr lvl="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Какую форму имеет эта фигура (на рисунке треугольник). Почему данная фигура называется треугольником?</a:t>
            </a:r>
          </a:p>
          <a:p>
            <a:pPr marL="457200"/>
            <a:r>
              <a:rPr lang="ru-RU" sz="2200" b="1" i="1" dirty="0">
                <a:solidFill>
                  <a:srgbClr val="FFFF00"/>
                </a:solidFill>
                <a:latin typeface="Times New Roman"/>
                <a:ea typeface="Calibri"/>
              </a:rPr>
              <a:t>Природоведение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Назовите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признаки времён года: лето, осень, весна, зима.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Что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можно сказать о тигре, кошке, мыши, слоне как о животных?</a:t>
            </a:r>
          </a:p>
        </p:txBody>
      </p:sp>
    </p:spTree>
    <p:extLst>
      <p:ext uri="{BB962C8B-B14F-4D97-AF65-F5344CB8AC3E}">
        <p14:creationId xmlns:p14="http://schemas.microsoft.com/office/powerpoint/2010/main" val="17619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FF00"/>
                </a:solidFill>
              </a:rPr>
              <a:t>II.	Узнавание предметов по заданным признакам.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</a:pPr>
            <a:r>
              <a:rPr lang="ru-RU" sz="2200" b="1" i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Русский язык</a:t>
            </a:r>
          </a:p>
          <a:p>
            <a:pPr marL="0" indent="0">
              <a:buNone/>
            </a:pP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Назовите </a:t>
            </a: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предмет, про который можно сказать:</a:t>
            </a:r>
          </a:p>
          <a:p>
            <a:pPr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чёрная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, четырёхугольная, сделано из дерева;</a:t>
            </a:r>
          </a:p>
          <a:p>
            <a:pPr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белый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, сладкий, твёрдый;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Кто или что может быть:</a:t>
            </a:r>
          </a:p>
          <a:p>
            <a:pPr lvl="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высоким или низким;</a:t>
            </a:r>
          </a:p>
          <a:p>
            <a:pPr lvl="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большим или маленьким;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Загадки</a:t>
            </a:r>
          </a:p>
          <a:p>
            <a:pPr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Сам Алый, сахарный кафтан зелёный, бархатный. (Арбуз).</a:t>
            </a:r>
          </a:p>
          <a:p>
            <a:pPr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Сидит дед, во сто шуб одет. Кто его раздевает, тот слёзы проливает. (Лук)</a:t>
            </a:r>
          </a:p>
          <a:p>
            <a:pPr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Сидит девица в темнице, а коса на улице. (Морковь)</a:t>
            </a:r>
          </a:p>
          <a:p>
            <a:pPr marL="0" indent="0">
              <a:lnSpc>
                <a:spcPct val="115000"/>
              </a:lnSpc>
              <a:buNone/>
            </a:pPr>
            <a:endParaRPr lang="ru-RU" sz="2200" b="1" i="1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46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Математика</a:t>
            </a:r>
            <a:endParaRPr lang="ru-RU" sz="2400" b="1" i="1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Какой предмет обладает одновременно следующими признаками: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имеет 4 стороны и 4 угла;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имеет 3 стороны и 3 угла.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Вставьте пропущенные числа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5, 15, …, 35, 45, …;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34, 44, 54, …, …, 84.</a:t>
            </a:r>
          </a:p>
          <a:p>
            <a:pPr marL="0" indent="0">
              <a:buNone/>
            </a:pPr>
            <a:r>
              <a:rPr lang="ru-RU" sz="2200" b="1" i="1" dirty="0">
                <a:solidFill>
                  <a:srgbClr val="FFFF00"/>
                </a:solidFill>
                <a:latin typeface="Times New Roman"/>
                <a:ea typeface="Calibri"/>
              </a:rPr>
              <a:t>Природоведение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 какому времени года соответствует следующее описание: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Жарко, печёт солнце, день длинный. Вода в реке тёплая. Дети купаются. На деревьях зелёная листва, на лугу много цветов. Летают бабочки и пчёлы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2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Узнай по перечисленным признакам время года: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2. Холодно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. Выпал снег. Дети катаются на коньках и лыжах, играют в хоккей. День стал коротким. Очень быстро темнеет.</a:t>
            </a:r>
          </a:p>
          <a:p>
            <a:pPr marL="457200" indent="-457200">
              <a:buFont typeface="+mj-lt"/>
              <a:buAutoNum type="arabicPeriod"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92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FF00"/>
                </a:solidFill>
              </a:rPr>
              <a:t>III.	Формирование способности выделять существенные признаки предметов.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pPr marL="0" indent="0">
              <a:lnSpc>
                <a:spcPct val="105000"/>
              </a:lnSpc>
              <a:buNone/>
            </a:pPr>
            <a:r>
              <a:rPr lang="ru-RU" sz="29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Существенные признаки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– это такие признаки, каждый из которых, взятый отдельно, необходим, а все вместе достаточны, чтобы с их помощью можно было отличить данный предмет от всех остальных.</a:t>
            </a:r>
          </a:p>
          <a:p>
            <a:pPr marL="0" indent="0">
              <a:lnSpc>
                <a:spcPct val="105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Город (здание, толпа, улица, велосипед) – здание, улица;</a:t>
            </a:r>
          </a:p>
          <a:p>
            <a:pPr marL="0" indent="0">
              <a:lnSpc>
                <a:spcPct val="105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Пение (звон, голос, искусство, мелодия, аплодисменты) – голос, мелодия;  </a:t>
            </a:r>
          </a:p>
          <a:p>
            <a:pPr marL="0" indent="0">
              <a:lnSpc>
                <a:spcPct val="105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Спорт (медаль, оркестр, состязание, победа, стадион) – стадион, состязание.</a:t>
            </a:r>
          </a:p>
        </p:txBody>
      </p:sp>
    </p:spTree>
    <p:extLst>
      <p:ext uri="{BB962C8B-B14F-4D97-AF65-F5344CB8AC3E}">
        <p14:creationId xmlns:p14="http://schemas.microsoft.com/office/powerpoint/2010/main" val="41444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28992" cy="1080120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FF00"/>
                </a:solidFill>
              </a:rPr>
              <a:t>IV.	Сравнение двух или более предметов.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      Математика</a:t>
            </a:r>
            <a:endParaRPr lang="ru-RU" sz="2400" b="1" i="1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Прочитайте числа каждой пары. Чем похожи они и чем отличаются?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5 и 50; 17 и 170; 201 и 2010; 13 и 31.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Чем отличается четырёхугольник от пятиугольника?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    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Природоведение</a:t>
            </a:r>
            <a:endParaRPr lang="ru-RU" sz="2400" b="1" i="1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Назовите общие признаки: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ели и сосны;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берёзы и осины;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Чем 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отличается: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осень от весны;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лето от зимы;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1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778098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FF00"/>
                </a:solidFill>
              </a:rPr>
              <a:t>V.	Классификация предметов и явлений.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800" b="1" dirty="0" smtClean="0">
                <a:solidFill>
                  <a:srgbClr val="FFFF00"/>
                </a:solidFill>
                <a:latin typeface="Times New Roman"/>
                <a:ea typeface="Calibri"/>
              </a:rPr>
              <a:t>      </a:t>
            </a:r>
            <a:r>
              <a:rPr lang="ru-RU" sz="5100" b="1" i="1" dirty="0">
                <a:solidFill>
                  <a:srgbClr val="FFFF00"/>
                </a:solidFill>
                <a:latin typeface="Times New Roman"/>
                <a:ea typeface="Calibri"/>
              </a:rPr>
              <a:t>Природоведение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Дан перечень объектов классификации: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кот, собака, волк, заяц, лиса, медведь, коза, овца.</a:t>
            </a: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Распределите слова по следующим направлениям: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домашние животные; дикие животные.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Перечень растений: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одуванчик, шиповник, ель, берёза, клён, сосна, орешник, тополь, лиственница, можжевельник, мятлик, тимофеевка, жимолость, дуб колокольчик.</a:t>
            </a: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Распредели растения в четыре столбика: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кустарники, деревья, лиственные деревья, хвойные травы.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sz="51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   </a:t>
            </a:r>
            <a:r>
              <a:rPr lang="ru-RU" sz="51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Русский </a:t>
            </a:r>
            <a:r>
              <a:rPr lang="ru-RU" sz="5100" b="1" i="1" dirty="0">
                <a:solidFill>
                  <a:srgbClr val="FFFF00"/>
                </a:solidFill>
                <a:latin typeface="Times New Roman"/>
                <a:ea typeface="Calibri"/>
              </a:rPr>
              <a:t>язык</a:t>
            </a:r>
          </a:p>
          <a:p>
            <a:pPr marL="0" lvl="0" indent="0"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</a:t>
            </a:r>
            <a:r>
              <a:rPr lang="ru-RU" sz="42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Слова</a:t>
            </a: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: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пенал, лампа, абажур, перо, карандаш, тыква, парта, линейка, тетрадь, стол, мышь, пол.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Раздели </a:t>
            </a: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 группы по количеству слогов.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100" b="1" i="1" dirty="0" smtClean="0">
                <a:solidFill>
                  <a:schemeClr val="bg1"/>
                </a:solidFill>
                <a:latin typeface="Times New Roman"/>
                <a:ea typeface="Calibri"/>
              </a:rPr>
              <a:t>    </a:t>
            </a:r>
            <a:r>
              <a:rPr lang="ru-RU" sz="51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Математика</a:t>
            </a:r>
            <a:endParaRPr lang="ru-RU" sz="5100" b="1" i="1" dirty="0">
              <a:solidFill>
                <a:srgbClr val="FFFF00"/>
              </a:solidFill>
              <a:latin typeface="Times New Roman"/>
              <a:ea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Раздели 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 две группы следующие числа: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     1</a:t>
            </a:r>
            <a:r>
              <a:rPr lang="ru-RU" sz="4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, 2, 5, 6, 9,10, 11, 13, 15, 19, 20.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Раздели </a:t>
            </a:r>
            <a:r>
              <a:rPr lang="ru-RU" sz="42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на группы: чётные числа; нечётные числа; однозначные; двузначные.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937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«Формирование логического мышления у детей с ограниченными возможностями здоровья в условиях ФГОС»</vt:lpstr>
      <vt:lpstr>Презентация PowerPoint</vt:lpstr>
      <vt:lpstr> К логическим универсальным действиям относят: </vt:lpstr>
      <vt:lpstr>I. Выделение признаков предметов</vt:lpstr>
      <vt:lpstr>II. Узнавание предметов по заданным признакам.</vt:lpstr>
      <vt:lpstr>Презентация PowerPoint</vt:lpstr>
      <vt:lpstr>III. Формирование способности выделять существенные признаки предметов.</vt:lpstr>
      <vt:lpstr>IV. Сравнение двух или более предметов.</vt:lpstr>
      <vt:lpstr>V. Классификация предметов и явлений.</vt:lpstr>
      <vt:lpstr>VI. Игры и упражнения, закрепляющие знания, умения и навыки по составлению определений.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логического мышления у детей с ограниченными возможностями здоровья в условиях ФГОС»</dc:title>
  <dc:creator>Света</dc:creator>
  <cp:lastModifiedBy>Устинова</cp:lastModifiedBy>
  <cp:revision>16</cp:revision>
  <dcterms:created xsi:type="dcterms:W3CDTF">2024-02-18T14:33:55Z</dcterms:created>
  <dcterms:modified xsi:type="dcterms:W3CDTF">2024-02-19T08:26:36Z</dcterms:modified>
</cp:coreProperties>
</file>