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65" r:id="rId23"/>
    <p:sldId id="266" r:id="rId24"/>
    <p:sldId id="26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93" d="100"/>
          <a:sy n="93" d="100"/>
        </p:scale>
        <p:origin x="967" y="1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7F5757D-F4C9-4A73-9322-D17937A021E3}"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100012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7F5757D-F4C9-4A73-9322-D17937A021E3}"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104205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7F5757D-F4C9-4A73-9322-D17937A021E3}"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D1DD45-F81E-47E5-B39D-306B73F909DE}"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9374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7F5757D-F4C9-4A73-9322-D17937A021E3}" type="datetimeFigureOut">
              <a:rPr lang="ru-RU" smtClean="0"/>
              <a:t>05.02.2024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1397587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7F5757D-F4C9-4A73-9322-D17937A021E3}" type="datetimeFigureOut">
              <a:rPr lang="ru-RU" smtClean="0"/>
              <a:t>05.02.2024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D1DD45-F81E-47E5-B39D-306B73F909DE}"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967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7F5757D-F4C9-4A73-9322-D17937A021E3}" type="datetimeFigureOut">
              <a:rPr lang="ru-RU" smtClean="0"/>
              <a:t>05.02.2024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851920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7F5757D-F4C9-4A73-9322-D17937A021E3}"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3456095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7F5757D-F4C9-4A73-9322-D17937A021E3}"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183627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7F5757D-F4C9-4A73-9322-D17937A021E3}"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61124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7F5757D-F4C9-4A73-9322-D17937A021E3}" type="datetimeFigureOut">
              <a:rPr lang="ru-RU" smtClean="0"/>
              <a:t>05.02.2024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81919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7F5757D-F4C9-4A73-9322-D17937A021E3}" type="datetimeFigureOut">
              <a:rPr lang="ru-RU" smtClean="0"/>
              <a:t>05.02.2024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204857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7F5757D-F4C9-4A73-9322-D17937A021E3}" type="datetimeFigureOut">
              <a:rPr lang="ru-RU" smtClean="0"/>
              <a:t>05.02.2024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22358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7F5757D-F4C9-4A73-9322-D17937A021E3}" type="datetimeFigureOut">
              <a:rPr lang="ru-RU" smtClean="0"/>
              <a:t>05.02.2024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92621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5757D-F4C9-4A73-9322-D17937A021E3}" type="datetimeFigureOut">
              <a:rPr lang="ru-RU" smtClean="0"/>
              <a:t>05.02.2024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273306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7F5757D-F4C9-4A73-9322-D17937A021E3}" type="datetimeFigureOut">
              <a:rPr lang="ru-RU" smtClean="0"/>
              <a:t>05.02.2024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8567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7F5757D-F4C9-4A73-9322-D17937A021E3}" type="datetimeFigureOut">
              <a:rPr lang="ru-RU" smtClean="0"/>
              <a:t>05.02.2024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D1DD45-F81E-47E5-B39D-306B73F909DE}" type="slidenum">
              <a:rPr lang="ru-RU" smtClean="0"/>
              <a:t>‹#›</a:t>
            </a:fld>
            <a:endParaRPr lang="ru-RU"/>
          </a:p>
        </p:txBody>
      </p:sp>
    </p:spTree>
    <p:extLst>
      <p:ext uri="{BB962C8B-B14F-4D97-AF65-F5344CB8AC3E}">
        <p14:creationId xmlns:p14="http://schemas.microsoft.com/office/powerpoint/2010/main" val="177213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F5757D-F4C9-4A73-9322-D17937A021E3}" type="datetimeFigureOut">
              <a:rPr lang="ru-RU" smtClean="0"/>
              <a:t>05.02.2024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DD1DD45-F81E-47E5-B39D-306B73F909DE}" type="slidenum">
              <a:rPr lang="ru-RU" smtClean="0"/>
              <a:t>‹#›</a:t>
            </a:fld>
            <a:endParaRPr lang="ru-RU"/>
          </a:p>
        </p:txBody>
      </p:sp>
    </p:spTree>
    <p:extLst>
      <p:ext uri="{BB962C8B-B14F-4D97-AF65-F5344CB8AC3E}">
        <p14:creationId xmlns:p14="http://schemas.microsoft.com/office/powerpoint/2010/main" val="7628105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A63FF38-BE82-5895-B3A1-495E82A18107}"/>
              </a:ext>
            </a:extLst>
          </p:cNvPr>
          <p:cNvSpPr>
            <a:spLocks noGrp="1"/>
          </p:cNvSpPr>
          <p:nvPr>
            <p:ph type="ctrTitle"/>
          </p:nvPr>
        </p:nvSpPr>
        <p:spPr>
          <a:xfrm>
            <a:off x="1673525" y="2886629"/>
            <a:ext cx="10216849" cy="1702623"/>
          </a:xfrm>
        </p:spPr>
        <p:txBody>
          <a:bodyPr>
            <a:normAutofit/>
          </a:bodyPr>
          <a:lstStyle/>
          <a:p>
            <a:r>
              <a:rPr lang="ru-RU" dirty="0" smtClean="0">
                <a:latin typeface="Times New Roman" panose="02020603050405020304" pitchFamily="18" charset="0"/>
                <a:cs typeface="Times New Roman" panose="02020603050405020304" pitchFamily="18" charset="0"/>
              </a:rPr>
              <a:t>    Бизнес-планирование </a:t>
            </a:r>
            <a:br>
              <a:rPr lang="ru-RU"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a:t>
            </a:r>
            <a:r>
              <a:rPr lang="ru-RU" sz="2200" b="1" dirty="0" smtClean="0">
                <a:latin typeface="Times New Roman" panose="02020603050405020304" pitchFamily="18" charset="0"/>
                <a:cs typeface="Times New Roman" panose="02020603050405020304" pitchFamily="18" charset="0"/>
              </a:rPr>
              <a:t>рекомендации для обучающихся общеобразовательных учреждений для подготовки к конкурсу предпринимательских проектов)</a:t>
            </a:r>
            <a:endParaRPr lang="ru-RU" sz="2200" b="1"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3F4F892B-DFFF-3218-369E-CCBEE4FF0D06}"/>
              </a:ext>
            </a:extLst>
          </p:cNvPr>
          <p:cNvSpPr>
            <a:spLocks noGrp="1"/>
          </p:cNvSpPr>
          <p:nvPr>
            <p:ph type="subTitle" idx="1"/>
          </p:nvPr>
        </p:nvSpPr>
        <p:spPr>
          <a:xfrm>
            <a:off x="7461848" y="4986069"/>
            <a:ext cx="4226943" cy="1172224"/>
          </a:xfrm>
        </p:spPr>
        <p:txBody>
          <a:bodyPr>
            <a:normAutofit lnSpcReduction="10000"/>
          </a:bodyPr>
          <a:lstStyle/>
          <a:p>
            <a:r>
              <a:rPr lang="ru-RU" i="1" dirty="0">
                <a:latin typeface="Times New Roman" panose="02020603050405020304" pitchFamily="18" charset="0"/>
                <a:cs typeface="Times New Roman" panose="02020603050405020304" pitchFamily="18" charset="0"/>
              </a:rPr>
              <a:t>Мастер-класс от студентов 4 курса направления «Экономика» </a:t>
            </a:r>
            <a:r>
              <a:rPr lang="ru-RU" i="1" dirty="0" smtClean="0">
                <a:latin typeface="Times New Roman" panose="02020603050405020304" pitchFamily="18" charset="0"/>
                <a:cs typeface="Times New Roman" panose="02020603050405020304" pitchFamily="18" charset="0"/>
              </a:rPr>
              <a:t>Государственного </a:t>
            </a:r>
            <a:r>
              <a:rPr lang="ru-RU" i="1" dirty="0">
                <a:latin typeface="Times New Roman" panose="02020603050405020304" pitchFamily="18" charset="0"/>
                <a:cs typeface="Times New Roman" panose="02020603050405020304" pitchFamily="18" charset="0"/>
              </a:rPr>
              <a:t>университета «Дубна»</a:t>
            </a:r>
          </a:p>
        </p:txBody>
      </p:sp>
      <p:sp>
        <p:nvSpPr>
          <p:cNvPr id="4" name="Прямоугольник 3"/>
          <p:cNvSpPr/>
          <p:nvPr/>
        </p:nvSpPr>
        <p:spPr>
          <a:xfrm>
            <a:off x="1673525" y="301925"/>
            <a:ext cx="6814867" cy="1015663"/>
          </a:xfrm>
          <a:prstGeom prst="rect">
            <a:avLst/>
          </a:prstGeom>
        </p:spPr>
        <p:txBody>
          <a:bodyPr wrap="square">
            <a:spAutoFit/>
          </a:bodyPr>
          <a:lstStyle/>
          <a:p>
            <a:pPr algn="ctr"/>
            <a:r>
              <a:rPr lang="ru-RU" sz="2000" b="1" dirty="0">
                <a:solidFill>
                  <a:srgbClr val="212529"/>
                </a:solidFill>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 «Университет «Дубна»</a:t>
            </a:r>
            <a:endParaRPr lang="ru-RU" sz="2000" b="1" dirty="0">
              <a:latin typeface="Times New Roman" panose="02020603050405020304" pitchFamily="18" charset="0"/>
              <a:cs typeface="Times New Roman" panose="02020603050405020304" pitchFamily="18" charset="0"/>
            </a:endParaRPr>
          </a:p>
        </p:txBody>
      </p:sp>
      <p:sp>
        <p:nvSpPr>
          <p:cNvPr id="5" name="AutoShape 2" descr="https://uni-dubna.ru/assets/img/logo/logo_30.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https://uni-dubna.ru/assets/img/logo/logo_30.svg"/>
          <p:cNvSpPr>
            <a:spLocks noChangeAspect="1" noChangeArrowheads="1"/>
          </p:cNvSpPr>
          <p:nvPr/>
        </p:nvSpPr>
        <p:spPr bwMode="auto">
          <a:xfrm>
            <a:off x="1929741" y="12224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4" descr="blob:https://ya.ru/97d3a5ec-8fe2-41f5-97b3-2998a849ee8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2" name="Picture 18" descr="https://avatars.mds.yandex.net/i?id=56af12b871d951c19c39416ed952dba21d5f843b-969050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375" y="160337"/>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37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11D28F-D685-B1DA-5BFD-06A8A82070A0}"/>
              </a:ext>
            </a:extLst>
          </p:cNvPr>
          <p:cNvSpPr>
            <a:spLocks noGrp="1"/>
          </p:cNvSpPr>
          <p:nvPr>
            <p:ph type="title"/>
          </p:nvPr>
        </p:nvSpPr>
        <p:spPr>
          <a:xfrm>
            <a:off x="2948712" y="409477"/>
            <a:ext cx="8199580" cy="541867"/>
          </a:xfrm>
        </p:spPr>
        <p:txBody>
          <a:bodyPr>
            <a:normAutofit/>
          </a:bodyPr>
          <a:lstStyle/>
          <a:p>
            <a:r>
              <a:rPr lang="ru-RU" sz="2800" b="1" dirty="0">
                <a:latin typeface="Times New Roman" panose="02020603050405020304" pitchFamily="18" charset="0"/>
                <a:cs typeface="Times New Roman" panose="02020603050405020304" pitchFamily="18" charset="0"/>
              </a:rPr>
              <a:t>Производственный план</a:t>
            </a:r>
          </a:p>
        </p:txBody>
      </p:sp>
      <p:sp>
        <p:nvSpPr>
          <p:cNvPr id="4" name="TextBox 3">
            <a:extLst>
              <a:ext uri="{FF2B5EF4-FFF2-40B4-BE49-F238E27FC236}">
                <a16:creationId xmlns:a16="http://schemas.microsoft.com/office/drawing/2014/main" xmlns="" id="{883897E7-C441-D0EE-7D12-BC3CC622EA8F}"/>
              </a:ext>
            </a:extLst>
          </p:cNvPr>
          <p:cNvSpPr txBox="1"/>
          <p:nvPr/>
        </p:nvSpPr>
        <p:spPr>
          <a:xfrm>
            <a:off x="2068945" y="1293091"/>
            <a:ext cx="8478981" cy="4524315"/>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Этот раздел должен подробным образом описывать путь, посредством которого предприятие планирует эффективно производить продукцию или услуги и поставлять их потребителю. Необходимо отразить все этапы подготовительного периода в календарном плане ( сетевом графике).</a:t>
            </a: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Календарный план выполнения работ в рамках проекта должен включать прогноз сроков действий (мероприятий) и потребности в финансовых ресурсах для его реализации.</a:t>
            </a: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Описание технологического процесса должно отразить:</a:t>
            </a:r>
          </a:p>
          <a:p>
            <a:r>
              <a:rPr lang="ru-RU" sz="1600" dirty="0">
                <a:latin typeface="Times New Roman" panose="02020603050405020304" pitchFamily="18" charset="0"/>
                <a:cs typeface="Times New Roman" panose="02020603050405020304" pitchFamily="18" charset="0"/>
              </a:rPr>
              <a:t>- обеспеченность сырьём, оборудованием, комплектующими, энергией;</a:t>
            </a:r>
          </a:p>
          <a:p>
            <a:r>
              <a:rPr lang="ru-RU" sz="1600" dirty="0">
                <a:latin typeface="Times New Roman" panose="02020603050405020304" pitchFamily="18" charset="0"/>
                <a:cs typeface="Times New Roman" panose="02020603050405020304" pitchFamily="18" charset="0"/>
              </a:rPr>
              <a:t>- потребность и условия приобретения технологического и прочего оборудования;</a:t>
            </a:r>
          </a:p>
          <a:p>
            <a:r>
              <a:rPr lang="ru-RU" sz="1600" dirty="0">
                <a:latin typeface="Times New Roman" panose="02020603050405020304" pitchFamily="18" charset="0"/>
                <a:cs typeface="Times New Roman" panose="02020603050405020304" pitchFamily="18" charset="0"/>
              </a:rPr>
              <a:t>- потребность в участках земли, зданиях и сооружениях, коммуникациях;</a:t>
            </a:r>
          </a:p>
          <a:p>
            <a:r>
              <a:rPr lang="ru-RU" sz="1600" dirty="0">
                <a:latin typeface="Times New Roman" panose="02020603050405020304" pitchFamily="18" charset="0"/>
                <a:cs typeface="Times New Roman" panose="02020603050405020304" pitchFamily="18" charset="0"/>
              </a:rPr>
              <a:t>- потребность и условия поставки сырья, материалов, комплектующих, производственных услуг, контроль качества и дисциплины поставок;</a:t>
            </a:r>
          </a:p>
          <a:p>
            <a:r>
              <a:rPr lang="ru-RU" sz="1600" dirty="0">
                <a:latin typeface="Times New Roman" panose="02020603050405020304" pitchFamily="18" charset="0"/>
                <a:cs typeface="Times New Roman" panose="02020603050405020304" pitchFamily="18" charset="0"/>
              </a:rPr>
              <a:t>- требования к источникам энергии и их доступность;</a:t>
            </a:r>
          </a:p>
          <a:p>
            <a:r>
              <a:rPr lang="ru-RU" sz="1600" dirty="0">
                <a:latin typeface="Times New Roman" panose="02020603050405020304" pitchFamily="18" charset="0"/>
                <a:cs typeface="Times New Roman" panose="02020603050405020304" pitchFamily="18" charset="0"/>
              </a:rPr>
              <a:t>- требования к подготовке производства;</a:t>
            </a:r>
          </a:p>
          <a:p>
            <a:r>
              <a:rPr lang="ru-RU" sz="1600" dirty="0">
                <a:latin typeface="Times New Roman" panose="02020603050405020304" pitchFamily="18" charset="0"/>
                <a:cs typeface="Times New Roman" panose="02020603050405020304" pitchFamily="18" charset="0"/>
              </a:rPr>
              <a:t>- возможности совершенствования технологии производства;</a:t>
            </a:r>
          </a:p>
          <a:p>
            <a:r>
              <a:rPr lang="ru-RU" sz="1600" dirty="0">
                <a:latin typeface="Times New Roman" panose="02020603050405020304" pitchFamily="18" charset="0"/>
                <a:cs typeface="Times New Roman" panose="02020603050405020304" pitchFamily="18" charset="0"/>
              </a:rPr>
              <a:t>- требования к контролю качества на всех этапах производства продукции.</a:t>
            </a:r>
          </a:p>
        </p:txBody>
      </p:sp>
    </p:spTree>
    <p:extLst>
      <p:ext uri="{BB962C8B-B14F-4D97-AF65-F5344CB8AC3E}">
        <p14:creationId xmlns:p14="http://schemas.microsoft.com/office/powerpoint/2010/main" val="258080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11D28F-D685-B1DA-5BFD-06A8A82070A0}"/>
              </a:ext>
            </a:extLst>
          </p:cNvPr>
          <p:cNvSpPr>
            <a:spLocks noGrp="1"/>
          </p:cNvSpPr>
          <p:nvPr>
            <p:ph type="title"/>
          </p:nvPr>
        </p:nvSpPr>
        <p:spPr>
          <a:xfrm>
            <a:off x="2911766" y="640386"/>
            <a:ext cx="8199580" cy="541867"/>
          </a:xfrm>
        </p:spPr>
        <p:txBody>
          <a:bodyPr>
            <a:normAutofit/>
          </a:bodyPr>
          <a:lstStyle/>
          <a:p>
            <a:r>
              <a:rPr lang="ru-RU" sz="2800" b="1" dirty="0">
                <a:latin typeface="Times New Roman" panose="02020603050405020304" pitchFamily="18" charset="0"/>
                <a:cs typeface="Times New Roman" panose="02020603050405020304" pitchFamily="18" charset="0"/>
              </a:rPr>
              <a:t>План сбыта</a:t>
            </a:r>
          </a:p>
        </p:txBody>
      </p:sp>
      <p:sp>
        <p:nvSpPr>
          <p:cNvPr id="4" name="TextBox 3">
            <a:extLst>
              <a:ext uri="{FF2B5EF4-FFF2-40B4-BE49-F238E27FC236}">
                <a16:creationId xmlns:a16="http://schemas.microsoft.com/office/drawing/2014/main" xmlns="" id="{883897E7-C441-D0EE-7D12-BC3CC622EA8F}"/>
              </a:ext>
            </a:extLst>
          </p:cNvPr>
          <p:cNvSpPr txBox="1"/>
          <p:nvPr/>
        </p:nvSpPr>
        <p:spPr>
          <a:xfrm>
            <a:off x="2364509" y="1524000"/>
            <a:ext cx="8478981" cy="4278094"/>
          </a:xfrm>
          <a:prstGeom prst="rect">
            <a:avLst/>
          </a:prstGeom>
          <a:noFill/>
        </p:spPr>
        <p:txBody>
          <a:bodyPr wrap="square">
            <a:spAutoFit/>
          </a:bodyPr>
          <a:lstStyle/>
          <a:p>
            <a:pPr algn="l"/>
            <a:r>
              <a:rPr lang="ru-RU" sz="1600" b="0" i="0" dirty="0">
                <a:solidFill>
                  <a:srgbClr val="333333"/>
                </a:solidFill>
                <a:effectLst/>
                <a:latin typeface="Times New Roman" panose="02020603050405020304" pitchFamily="18" charset="0"/>
                <a:cs typeface="Times New Roman" panose="02020603050405020304" pitchFamily="18" charset="0"/>
              </a:rPr>
              <a:t>План сбыта должен отражать стратегию продаж компании в различные временные периоды и показывать:</a:t>
            </a:r>
          </a:p>
          <a:p>
            <a:pPr algn="l"/>
            <a:r>
              <a:rPr lang="ru-RU" sz="1600" b="0" i="0" dirty="0">
                <a:solidFill>
                  <a:srgbClr val="333333"/>
                </a:solidFill>
                <a:effectLst/>
                <a:latin typeface="Times New Roman" panose="02020603050405020304" pitchFamily="18" charset="0"/>
                <a:cs typeface="Times New Roman" panose="02020603050405020304" pitchFamily="18" charset="0"/>
              </a:rPr>
              <a:t>- цену продукции;</a:t>
            </a:r>
          </a:p>
          <a:p>
            <a:pPr algn="l"/>
            <a:r>
              <a:rPr lang="ru-RU" sz="1600" b="0" i="0" dirty="0">
                <a:solidFill>
                  <a:srgbClr val="333333"/>
                </a:solidFill>
                <a:effectLst/>
                <a:latin typeface="Times New Roman" panose="02020603050405020304" pitchFamily="18" charset="0"/>
                <a:cs typeface="Times New Roman" panose="02020603050405020304" pitchFamily="18" charset="0"/>
              </a:rPr>
              <a:t>- методы ценообразования и установления гарантийного срока;</a:t>
            </a:r>
          </a:p>
          <a:p>
            <a:pPr algn="l"/>
            <a:r>
              <a:rPr lang="ru-RU" sz="1600" b="0" i="0" dirty="0">
                <a:solidFill>
                  <a:srgbClr val="333333"/>
                </a:solidFill>
                <a:effectLst/>
                <a:latin typeface="Times New Roman" panose="02020603050405020304" pitchFamily="18" charset="0"/>
                <a:cs typeface="Times New Roman" panose="02020603050405020304" pitchFamily="18" charset="0"/>
              </a:rPr>
              <a:t>- схему реализации продукции (с авансом, в кредит, на экспорт);</a:t>
            </a:r>
          </a:p>
          <a:p>
            <a:pPr algn="l"/>
            <a:r>
              <a:rPr lang="ru-RU" sz="1600" b="0" i="0" dirty="0">
                <a:solidFill>
                  <a:srgbClr val="333333"/>
                </a:solidFill>
                <a:effectLst/>
                <a:latin typeface="Times New Roman" panose="02020603050405020304" pitchFamily="18" charset="0"/>
                <a:cs typeface="Times New Roman" panose="02020603050405020304" pitchFamily="18" charset="0"/>
              </a:rPr>
              <a:t>- размеры скидок;</a:t>
            </a:r>
          </a:p>
          <a:p>
            <a:pPr algn="l"/>
            <a:r>
              <a:rPr lang="ru-RU" sz="1600" b="0" i="0" dirty="0">
                <a:solidFill>
                  <a:srgbClr val="333333"/>
                </a:solidFill>
                <a:effectLst/>
                <a:latin typeface="Times New Roman" panose="02020603050405020304" pitchFamily="18" charset="0"/>
                <a:cs typeface="Times New Roman" panose="02020603050405020304" pitchFamily="18" charset="0"/>
              </a:rPr>
              <a:t>- время на сбыт;</a:t>
            </a:r>
          </a:p>
          <a:p>
            <a:pPr algn="l"/>
            <a:r>
              <a:rPr lang="ru-RU" sz="1600" b="0" i="0" dirty="0">
                <a:solidFill>
                  <a:srgbClr val="333333"/>
                </a:solidFill>
                <a:effectLst/>
                <a:latin typeface="Times New Roman" panose="02020603050405020304" pitchFamily="18" charset="0"/>
                <a:cs typeface="Times New Roman" panose="02020603050405020304" pitchFamily="18" charset="0"/>
              </a:rPr>
              <a:t>- уровень запасов;</a:t>
            </a:r>
          </a:p>
          <a:p>
            <a:pPr algn="l"/>
            <a:r>
              <a:rPr lang="ru-RU" sz="1600" b="0" i="0" dirty="0">
                <a:solidFill>
                  <a:srgbClr val="333333"/>
                </a:solidFill>
                <a:effectLst/>
                <a:latin typeface="Times New Roman" panose="02020603050405020304" pitchFamily="18" charset="0"/>
                <a:cs typeface="Times New Roman" panose="02020603050405020304" pitchFamily="18" charset="0"/>
              </a:rPr>
              <a:t>- процент потерь;</a:t>
            </a:r>
          </a:p>
          <a:p>
            <a:pPr algn="l"/>
            <a:r>
              <a:rPr lang="ru-RU" sz="1600" b="0" i="0" dirty="0">
                <a:solidFill>
                  <a:srgbClr val="333333"/>
                </a:solidFill>
                <a:effectLst/>
                <a:latin typeface="Times New Roman" panose="02020603050405020304" pitchFamily="18" charset="0"/>
                <a:cs typeface="Times New Roman" panose="02020603050405020304" pitchFamily="18" charset="0"/>
              </a:rPr>
              <a:t>- условия оплаты (по факту, с предоплатой, в кредит);</a:t>
            </a:r>
          </a:p>
          <a:p>
            <a:pPr algn="l"/>
            <a:r>
              <a:rPr lang="ru-RU" sz="1600" b="0" i="0" dirty="0">
                <a:solidFill>
                  <a:srgbClr val="333333"/>
                </a:solidFill>
                <a:effectLst/>
                <a:latin typeface="Times New Roman" panose="02020603050405020304" pitchFamily="18" charset="0"/>
                <a:cs typeface="Times New Roman" panose="02020603050405020304" pitchFamily="18" charset="0"/>
              </a:rPr>
              <a:t>- время задержки платежа.</a:t>
            </a:r>
          </a:p>
          <a:p>
            <a:pPr algn="l"/>
            <a:endParaRPr lang="ru-RU" sz="1600" dirty="0">
              <a:solidFill>
                <a:srgbClr val="333333"/>
              </a:solidFill>
              <a:latin typeface="Times New Roman" panose="02020603050405020304" pitchFamily="18" charset="0"/>
              <a:cs typeface="Times New Roman" panose="02020603050405020304" pitchFamily="18" charset="0"/>
            </a:endParaRPr>
          </a:p>
          <a:p>
            <a:pPr algn="l"/>
            <a:r>
              <a:rPr lang="ru-RU" sz="1600" b="0" i="0" dirty="0">
                <a:solidFill>
                  <a:srgbClr val="333333"/>
                </a:solidFill>
                <a:effectLst/>
                <a:latin typeface="Times New Roman" panose="02020603050405020304" pitchFamily="18" charset="0"/>
                <a:cs typeface="Times New Roman" panose="02020603050405020304" pitchFamily="18" charset="0"/>
              </a:rPr>
              <a:t>Следует отметить, что выбор и обоснование цены продукции </a:t>
            </a:r>
            <a:r>
              <a:rPr lang="en-US" sz="1600" b="0" i="0" dirty="0">
                <a:solidFill>
                  <a:srgbClr val="333333"/>
                </a:solidFill>
                <a:effectLst/>
                <a:latin typeface="Times New Roman" panose="02020603050405020304" pitchFamily="18" charset="0"/>
                <a:cs typeface="Times New Roman" panose="02020603050405020304" pitchFamily="18" charset="0"/>
              </a:rPr>
              <a:t>(P) </a:t>
            </a:r>
            <a:r>
              <a:rPr lang="ru-RU" sz="1600" b="0" i="0" dirty="0">
                <a:solidFill>
                  <a:srgbClr val="333333"/>
                </a:solidFill>
                <a:effectLst/>
                <a:latin typeface="Times New Roman" panose="02020603050405020304" pitchFamily="18" charset="0"/>
                <a:cs typeface="Times New Roman" panose="02020603050405020304" pitchFamily="18" charset="0"/>
              </a:rPr>
              <a:t>определяется тем, какой метод ценообразования предпочитает использовать фирма. Существуют 2 основных группы методов ценообразования:</a:t>
            </a:r>
          </a:p>
          <a:p>
            <a:pPr algn="l"/>
            <a:r>
              <a:rPr lang="ru-RU" sz="1600" dirty="0">
                <a:solidFill>
                  <a:srgbClr val="333333"/>
                </a:solidFill>
                <a:latin typeface="Times New Roman" panose="02020603050405020304" pitchFamily="18" charset="0"/>
                <a:cs typeface="Times New Roman" panose="02020603050405020304" pitchFamily="18" charset="0"/>
              </a:rPr>
              <a:t>- затратные (с ориентацией на себестоимость + надбавка на прибыль)</a:t>
            </a:r>
          </a:p>
          <a:p>
            <a:pPr algn="l"/>
            <a:r>
              <a:rPr lang="ru-RU" sz="1600" b="0" i="0" dirty="0">
                <a:solidFill>
                  <a:srgbClr val="333333"/>
                </a:solidFill>
                <a:effectLst/>
                <a:latin typeface="Times New Roman" panose="02020603050405020304" pitchFamily="18" charset="0"/>
                <a:cs typeface="Times New Roman" panose="02020603050405020304" pitchFamily="18" charset="0"/>
              </a:rPr>
              <a:t>- рыночные (с ориентацией на потенциальный спрос и конкурентное давление)</a:t>
            </a:r>
          </a:p>
        </p:txBody>
      </p:sp>
    </p:spTree>
    <p:extLst>
      <p:ext uri="{BB962C8B-B14F-4D97-AF65-F5344CB8AC3E}">
        <p14:creationId xmlns:p14="http://schemas.microsoft.com/office/powerpoint/2010/main" val="307690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11D28F-D685-B1DA-5BFD-06A8A82070A0}"/>
              </a:ext>
            </a:extLst>
          </p:cNvPr>
          <p:cNvSpPr>
            <a:spLocks noGrp="1"/>
          </p:cNvSpPr>
          <p:nvPr>
            <p:ph type="title"/>
          </p:nvPr>
        </p:nvSpPr>
        <p:spPr>
          <a:xfrm>
            <a:off x="3188857" y="566495"/>
            <a:ext cx="8199580" cy="541867"/>
          </a:xfrm>
        </p:spPr>
        <p:txBody>
          <a:bodyPr>
            <a:normAutofit/>
          </a:bodyPr>
          <a:lstStyle/>
          <a:p>
            <a:r>
              <a:rPr lang="ru-RU" sz="2800" b="1" dirty="0">
                <a:latin typeface="Times New Roman" panose="02020603050405020304" pitchFamily="18" charset="0"/>
                <a:cs typeface="Times New Roman" panose="02020603050405020304" pitchFamily="18" charset="0"/>
              </a:rPr>
              <a:t>Финансовый план</a:t>
            </a:r>
          </a:p>
        </p:txBody>
      </p:sp>
      <p:sp>
        <p:nvSpPr>
          <p:cNvPr id="4" name="TextBox 3">
            <a:extLst>
              <a:ext uri="{FF2B5EF4-FFF2-40B4-BE49-F238E27FC236}">
                <a16:creationId xmlns:a16="http://schemas.microsoft.com/office/drawing/2014/main" xmlns="" id="{883897E7-C441-D0EE-7D12-BC3CC622EA8F}"/>
              </a:ext>
            </a:extLst>
          </p:cNvPr>
          <p:cNvSpPr txBox="1"/>
          <p:nvPr/>
        </p:nvSpPr>
        <p:spPr>
          <a:xfrm>
            <a:off x="2170545" y="1450108"/>
            <a:ext cx="8682182" cy="3785652"/>
          </a:xfrm>
          <a:prstGeom prst="rect">
            <a:avLst/>
          </a:prstGeom>
          <a:noFill/>
        </p:spPr>
        <p:txBody>
          <a:bodyPr wrap="square">
            <a:spAutoFit/>
          </a:bodyPr>
          <a:lstStyle/>
          <a:p>
            <a:pPr algn="l"/>
            <a:r>
              <a:rPr lang="ru-RU" sz="1600" b="0" i="0" dirty="0">
                <a:solidFill>
                  <a:srgbClr val="333333"/>
                </a:solidFill>
                <a:effectLst/>
                <a:latin typeface="Times New Roman" panose="02020603050405020304" pitchFamily="18" charset="0"/>
                <a:cs typeface="Times New Roman" panose="02020603050405020304" pitchFamily="18" charset="0"/>
              </a:rPr>
              <a:t>Этот раздел бизнес-плана должен дать возможность оценить способность проекта обеспечивать поступление денежных средств в объеме, достаточном для обслуживания долга (или выплаты дивидендов, когда речь идет об инвестициях).</a:t>
            </a:r>
          </a:p>
          <a:p>
            <a:pPr algn="l"/>
            <a:r>
              <a:rPr lang="ru-RU" sz="1600" b="0" i="0" dirty="0">
                <a:solidFill>
                  <a:srgbClr val="333333"/>
                </a:solidFill>
                <a:effectLst/>
                <a:latin typeface="Times New Roman" panose="02020603050405020304" pitchFamily="18" charset="0"/>
                <a:cs typeface="Times New Roman" panose="02020603050405020304" pitchFamily="18" charset="0"/>
              </a:rPr>
              <a:t>Следует подробным образом описать потребность в финансовых ресурсах, предполагаемые источники и схемы финансирования, ответственность заемщиков и систему гарантий. Особое значение следует уделить описанию текущего и прогнозируемого состояния окружающей экономической среды. Должны быть отражены трудно прогнозируемые факторы, их альтернативные значения для различных вариантов развития событий.</a:t>
            </a:r>
          </a:p>
          <a:p>
            <a:pPr algn="l"/>
            <a:r>
              <a:rPr lang="ru-RU" sz="1600" b="0" i="0" dirty="0">
                <a:solidFill>
                  <a:srgbClr val="333333"/>
                </a:solidFill>
                <a:effectLst/>
                <a:latin typeface="Times New Roman" panose="02020603050405020304" pitchFamily="18" charset="0"/>
                <a:cs typeface="Times New Roman" panose="02020603050405020304" pitchFamily="18" charset="0"/>
              </a:rPr>
              <a:t>Требуется четкая разбивка расходов по проекту и </a:t>
            </a:r>
            <a:r>
              <a:rPr lang="ru-RU" sz="1600" b="0" i="0" dirty="0" smtClean="0">
                <a:solidFill>
                  <a:srgbClr val="333333"/>
                </a:solidFill>
                <a:effectLst/>
                <a:latin typeface="Times New Roman" panose="02020603050405020304" pitchFamily="18" charset="0"/>
                <a:cs typeface="Times New Roman" panose="02020603050405020304" pitchFamily="18" charset="0"/>
              </a:rPr>
              <a:t>использованию </a:t>
            </a:r>
            <a:r>
              <a:rPr lang="ru-RU" sz="1600" b="0" i="0" dirty="0">
                <a:solidFill>
                  <a:srgbClr val="333333"/>
                </a:solidFill>
                <a:effectLst/>
                <a:latin typeface="Times New Roman" panose="02020603050405020304" pitchFamily="18" charset="0"/>
                <a:cs typeface="Times New Roman" panose="02020603050405020304" pitchFamily="18" charset="0"/>
              </a:rPr>
              <a:t>средств.</a:t>
            </a:r>
          </a:p>
          <a:p>
            <a:pPr algn="l"/>
            <a:r>
              <a:rPr lang="ru-RU" sz="1600" b="0" i="0" dirty="0">
                <a:solidFill>
                  <a:srgbClr val="333333"/>
                </a:solidFill>
                <a:effectLst/>
                <a:latin typeface="Times New Roman" panose="02020603050405020304" pitchFamily="18" charset="0"/>
                <a:cs typeface="Times New Roman" panose="02020603050405020304" pitchFamily="18" charset="0"/>
              </a:rPr>
              <a:t>Должны быть описаны условия всех остальных относящихся к проекту или уже находящихся на балансе кредитов. Необходимо четко показать, как и кем (самим предприятием или независимым подрядчиком) составлялась смета расходов; предполагаемая степень четкости сметы. Должны быть описаны условия, оценки и предположения, базируясь на которых, рассчитывались финансовые результаты проекта.</a:t>
            </a:r>
          </a:p>
          <a:p>
            <a:pPr algn="l"/>
            <a:endParaRPr lang="ru-RU" sz="1600" b="0" i="0"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222493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11D28F-D685-B1DA-5BFD-06A8A82070A0}"/>
              </a:ext>
            </a:extLst>
          </p:cNvPr>
          <p:cNvSpPr>
            <a:spLocks noGrp="1"/>
          </p:cNvSpPr>
          <p:nvPr>
            <p:ph type="title"/>
          </p:nvPr>
        </p:nvSpPr>
        <p:spPr>
          <a:xfrm>
            <a:off x="2847111" y="474131"/>
            <a:ext cx="8199580" cy="541867"/>
          </a:xfrm>
        </p:spPr>
        <p:txBody>
          <a:bodyPr>
            <a:normAutofit/>
          </a:bodyPr>
          <a:lstStyle/>
          <a:p>
            <a:r>
              <a:rPr lang="ru-RU" sz="2800" b="1" dirty="0">
                <a:latin typeface="Times New Roman" panose="02020603050405020304" pitchFamily="18" charset="0"/>
                <a:cs typeface="Times New Roman" panose="02020603050405020304" pitchFamily="18" charset="0"/>
              </a:rPr>
              <a:t>Финансовый план</a:t>
            </a:r>
          </a:p>
        </p:txBody>
      </p:sp>
      <p:sp>
        <p:nvSpPr>
          <p:cNvPr id="4" name="TextBox 3">
            <a:extLst>
              <a:ext uri="{FF2B5EF4-FFF2-40B4-BE49-F238E27FC236}">
                <a16:creationId xmlns:a16="http://schemas.microsoft.com/office/drawing/2014/main" xmlns="" id="{883897E7-C441-D0EE-7D12-BC3CC622EA8F}"/>
              </a:ext>
            </a:extLst>
          </p:cNvPr>
          <p:cNvSpPr txBox="1"/>
          <p:nvPr/>
        </p:nvSpPr>
        <p:spPr>
          <a:xfrm>
            <a:off x="1697837" y="1326987"/>
            <a:ext cx="7929242" cy="3539430"/>
          </a:xfrm>
          <a:prstGeom prst="rect">
            <a:avLst/>
          </a:prstGeom>
          <a:noFill/>
        </p:spPr>
        <p:txBody>
          <a:bodyPr wrap="square">
            <a:spAutoFit/>
          </a:bodyPr>
          <a:lstStyle/>
          <a:p>
            <a:pPr algn="just"/>
            <a:r>
              <a:rPr lang="ru-RU" sz="1600" b="1" i="0" dirty="0">
                <a:solidFill>
                  <a:srgbClr val="333333"/>
                </a:solidFill>
                <a:effectLst/>
                <a:latin typeface="Times New Roman" panose="02020603050405020304" pitchFamily="18" charset="0"/>
                <a:cs typeface="Times New Roman" panose="02020603050405020304" pitchFamily="18" charset="0"/>
              </a:rPr>
              <a:t>Необходимо отразить (помесячно, поквартально, по годам):</a:t>
            </a:r>
            <a:endParaRPr lang="ru-RU" sz="1600" b="0" i="0" dirty="0">
              <a:solidFill>
                <a:srgbClr val="333333"/>
              </a:solidFill>
              <a:effectLst/>
              <a:latin typeface="Times New Roman" panose="02020603050405020304" pitchFamily="18" charset="0"/>
              <a:cs typeface="Times New Roman" panose="02020603050405020304" pitchFamily="18" charset="0"/>
            </a:endParaRPr>
          </a:p>
          <a:p>
            <a:pPr algn="just"/>
            <a:r>
              <a:rPr lang="ru-RU" sz="1600" b="0" i="0" dirty="0" smtClean="0">
                <a:solidFill>
                  <a:srgbClr val="333333"/>
                </a:solidFill>
                <a:effectLst/>
                <a:latin typeface="Times New Roman" panose="02020603050405020304" pitchFamily="18" charset="0"/>
                <a:cs typeface="Times New Roman" panose="02020603050405020304" pitchFamily="18" charset="0"/>
              </a:rPr>
              <a:t>-изменение </a:t>
            </a:r>
            <a:r>
              <a:rPr lang="ru-RU" sz="1600" b="0" i="0" dirty="0">
                <a:solidFill>
                  <a:srgbClr val="333333"/>
                </a:solidFill>
                <a:effectLst/>
                <a:latin typeface="Times New Roman" panose="02020603050405020304" pitchFamily="18" charset="0"/>
                <a:cs typeface="Times New Roman" panose="02020603050405020304" pitchFamily="18" charset="0"/>
              </a:rPr>
              <a:t>курса рубля к доллару;</a:t>
            </a:r>
            <a:br>
              <a:rPr lang="ru-RU" sz="1600" b="0" i="0" dirty="0">
                <a:solidFill>
                  <a:srgbClr val="333333"/>
                </a:solidFill>
                <a:effectLst/>
                <a:latin typeface="Times New Roman" panose="02020603050405020304" pitchFamily="18" charset="0"/>
                <a:cs typeface="Times New Roman" panose="02020603050405020304" pitchFamily="18" charset="0"/>
              </a:rPr>
            </a:br>
            <a:r>
              <a:rPr lang="ru-RU" sz="1600" b="0" i="0" dirty="0" smtClean="0">
                <a:solidFill>
                  <a:srgbClr val="333333"/>
                </a:solidFill>
                <a:effectLst/>
                <a:latin typeface="Times New Roman" panose="02020603050405020304" pitchFamily="18" charset="0"/>
                <a:cs typeface="Times New Roman" panose="02020603050405020304" pitchFamily="18" charset="0"/>
              </a:rPr>
              <a:t>-перечень </a:t>
            </a:r>
            <a:r>
              <a:rPr lang="ru-RU" sz="1600" b="0" i="0" dirty="0">
                <a:solidFill>
                  <a:srgbClr val="333333"/>
                </a:solidFill>
                <a:effectLst/>
                <a:latin typeface="Times New Roman" panose="02020603050405020304" pitchFamily="18" charset="0"/>
                <a:cs typeface="Times New Roman" panose="02020603050405020304" pitchFamily="18" charset="0"/>
              </a:rPr>
              <a:t>и ставки налогов;</a:t>
            </a:r>
            <a:br>
              <a:rPr lang="ru-RU" sz="1600" b="0" i="0" dirty="0">
                <a:solidFill>
                  <a:srgbClr val="333333"/>
                </a:solidFill>
                <a:effectLst/>
                <a:latin typeface="Times New Roman" panose="02020603050405020304" pitchFamily="18" charset="0"/>
                <a:cs typeface="Times New Roman" panose="02020603050405020304" pitchFamily="18" charset="0"/>
              </a:rPr>
            </a:br>
            <a:r>
              <a:rPr lang="ru-RU" sz="1600" b="0" i="0" dirty="0">
                <a:solidFill>
                  <a:srgbClr val="333333"/>
                </a:solidFill>
                <a:effectLst/>
                <a:latin typeface="Times New Roman" panose="02020603050405020304" pitchFamily="18" charset="0"/>
                <a:cs typeface="Times New Roman" panose="02020603050405020304" pitchFamily="18" charset="0"/>
              </a:rPr>
              <a:t>- рублевую инфляцию (возможен различный процент, в зависимости от объекта);</a:t>
            </a:r>
            <a:br>
              <a:rPr lang="ru-RU" sz="1600" b="0" i="0" dirty="0">
                <a:solidFill>
                  <a:srgbClr val="333333"/>
                </a:solidFill>
                <a:effectLst/>
                <a:latin typeface="Times New Roman" panose="02020603050405020304" pitchFamily="18" charset="0"/>
                <a:cs typeface="Times New Roman" panose="02020603050405020304" pitchFamily="18" charset="0"/>
              </a:rPr>
            </a:br>
            <a:r>
              <a:rPr lang="ru-RU" sz="1600" b="0" i="0" dirty="0">
                <a:solidFill>
                  <a:srgbClr val="333333"/>
                </a:solidFill>
                <a:effectLst/>
                <a:latin typeface="Times New Roman" panose="02020603050405020304" pitchFamily="18" charset="0"/>
                <a:cs typeface="Times New Roman" panose="02020603050405020304" pitchFamily="18" charset="0"/>
              </a:rPr>
              <a:t>- формирование капитала за счет собственных средств, кредитов выпуска акций и т.д.</a:t>
            </a:r>
            <a:br>
              <a:rPr lang="ru-RU" sz="1600" b="0" i="0" dirty="0">
                <a:solidFill>
                  <a:srgbClr val="333333"/>
                </a:solidFill>
                <a:effectLst/>
                <a:latin typeface="Times New Roman" panose="02020603050405020304" pitchFamily="18" charset="0"/>
                <a:cs typeface="Times New Roman" panose="02020603050405020304" pitchFamily="18" charset="0"/>
              </a:rPr>
            </a:br>
            <a:r>
              <a:rPr lang="ru-RU" sz="1600" b="0" i="0" dirty="0">
                <a:solidFill>
                  <a:srgbClr val="333333"/>
                </a:solidFill>
                <a:effectLst/>
                <a:latin typeface="Times New Roman" panose="02020603050405020304" pitchFamily="18" charset="0"/>
                <a:cs typeface="Times New Roman" panose="02020603050405020304" pitchFamily="18" charset="0"/>
              </a:rPr>
              <a:t>- порядок выплаты займов, процентов по ним и т.д.</a:t>
            </a:r>
          </a:p>
          <a:p>
            <a:pPr algn="just"/>
            <a:r>
              <a:rPr lang="ru-RU" sz="1600" b="0" i="0" dirty="0">
                <a:solidFill>
                  <a:srgbClr val="333333"/>
                </a:solidFill>
                <a:effectLst/>
                <a:latin typeface="Times New Roman" panose="02020603050405020304" pitchFamily="18" charset="0"/>
                <a:cs typeface="Times New Roman" panose="02020603050405020304" pitchFamily="18" charset="0"/>
              </a:rPr>
              <a:t>При необходимости может быть представлен график погашения кредитов и уплаты процентов; сведения об оборотном капитале с указанием изменений и исходных посылок в течение срока кредита; предполагаемый график уплаты налогов.</a:t>
            </a:r>
          </a:p>
          <a:p>
            <a:pPr algn="just"/>
            <a:r>
              <a:rPr lang="ru-RU" sz="1600" b="0" i="0" dirty="0">
                <a:solidFill>
                  <a:srgbClr val="333333"/>
                </a:solidFill>
                <a:effectLst/>
                <a:latin typeface="Times New Roman" panose="02020603050405020304" pitchFamily="18" charset="0"/>
                <a:cs typeface="Times New Roman" panose="02020603050405020304" pitchFamily="18" charset="0"/>
              </a:rPr>
              <a:t>В дополнение к этому прилагаются расчеты основных показателей платежеспособности и ликвидности, а также прогнозируемые показатели эффективности проекта.</a:t>
            </a:r>
          </a:p>
          <a:p>
            <a:pPr algn="just"/>
            <a:r>
              <a:rPr lang="ru-RU" sz="1600" b="0" i="0" dirty="0">
                <a:solidFill>
                  <a:srgbClr val="333333"/>
                </a:solidFill>
                <a:effectLst/>
                <a:latin typeface="Times New Roman" panose="02020603050405020304" pitchFamily="18" charset="0"/>
                <a:cs typeface="Times New Roman" panose="02020603050405020304" pitchFamily="18" charset="0"/>
              </a:rPr>
              <a:t>Сроки прогнозов должны совпадать (как минимум) со сроками кредита/инвестиций, которые запрашиваются по проекту.</a:t>
            </a:r>
          </a:p>
          <a:p>
            <a:pPr algn="l"/>
            <a:endParaRPr lang="ru-RU" sz="1600" b="0" i="0"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40805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11D28F-D685-B1DA-5BFD-06A8A82070A0}"/>
              </a:ext>
            </a:extLst>
          </p:cNvPr>
          <p:cNvSpPr>
            <a:spLocks noGrp="1"/>
          </p:cNvSpPr>
          <p:nvPr>
            <p:ph type="title"/>
          </p:nvPr>
        </p:nvSpPr>
        <p:spPr>
          <a:xfrm>
            <a:off x="1996210" y="446422"/>
            <a:ext cx="8199580" cy="957505"/>
          </a:xfrm>
        </p:spPr>
        <p:txBody>
          <a:bodyPr>
            <a:normAutofit fontScale="90000"/>
          </a:bodyPr>
          <a:lstStyle/>
          <a:p>
            <a:r>
              <a:rPr lang="ru-RU" sz="2800" b="1" dirty="0">
                <a:latin typeface="Times New Roman" panose="02020603050405020304" pitchFamily="18" charset="0"/>
                <a:cs typeface="Times New Roman" panose="02020603050405020304" pitchFamily="18" charset="0"/>
              </a:rPr>
              <a:t>Показатели эффективности проекта, используемые для составления финансового плана</a:t>
            </a:r>
          </a:p>
        </p:txBody>
      </p:sp>
      <p:sp>
        <p:nvSpPr>
          <p:cNvPr id="4" name="TextBox 3">
            <a:extLst>
              <a:ext uri="{FF2B5EF4-FFF2-40B4-BE49-F238E27FC236}">
                <a16:creationId xmlns:a16="http://schemas.microsoft.com/office/drawing/2014/main" xmlns="" id="{883897E7-C441-D0EE-7D12-BC3CC622EA8F}"/>
              </a:ext>
            </a:extLst>
          </p:cNvPr>
          <p:cNvSpPr txBox="1"/>
          <p:nvPr/>
        </p:nvSpPr>
        <p:spPr>
          <a:xfrm>
            <a:off x="1824182" y="1339272"/>
            <a:ext cx="8543636" cy="5262979"/>
          </a:xfrm>
          <a:prstGeom prst="rect">
            <a:avLst/>
          </a:prstGeom>
          <a:noFill/>
        </p:spPr>
        <p:txBody>
          <a:bodyPr wrap="square">
            <a:spAutoFit/>
          </a:bodyPr>
          <a:lstStyle/>
          <a:p>
            <a:pPr algn="l"/>
            <a:r>
              <a:rPr lang="ru-RU" sz="1600" b="1" i="0" dirty="0">
                <a:solidFill>
                  <a:srgbClr val="333333"/>
                </a:solidFill>
                <a:effectLst/>
                <a:latin typeface="Times New Roman" panose="02020603050405020304" pitchFamily="18" charset="0"/>
                <a:cs typeface="Times New Roman" panose="02020603050405020304" pitchFamily="18" charset="0"/>
              </a:rPr>
              <a:t>Чистый дисконтированный доход (ЧДД)</a:t>
            </a:r>
            <a:r>
              <a:rPr lang="ru-RU" sz="1600" b="0" i="0" dirty="0">
                <a:solidFill>
                  <a:srgbClr val="333333"/>
                </a:solidFill>
                <a:effectLst/>
                <a:latin typeface="Times New Roman" panose="02020603050405020304" pitchFamily="18" charset="0"/>
                <a:cs typeface="Times New Roman" panose="02020603050405020304" pitchFamily="18" charset="0"/>
              </a:rPr>
              <a:t>; другие названия: чистая приведенная стоимость, чистый приведенный доход  </a:t>
            </a:r>
            <a:r>
              <a:rPr lang="ru-RU" sz="1600" b="1" i="0" dirty="0">
                <a:solidFill>
                  <a:srgbClr val="333333"/>
                </a:solidFill>
                <a:effectLst/>
                <a:latin typeface="Times New Roman" panose="02020603050405020304" pitchFamily="18" charset="0"/>
                <a:cs typeface="Times New Roman" panose="02020603050405020304" pitchFamily="18" charset="0"/>
              </a:rPr>
              <a:t>(Net </a:t>
            </a:r>
            <a:r>
              <a:rPr lang="ru-RU" sz="1600" b="1" i="0" dirty="0" err="1">
                <a:solidFill>
                  <a:srgbClr val="333333"/>
                </a:solidFill>
                <a:effectLst/>
                <a:latin typeface="Times New Roman" panose="02020603050405020304" pitchFamily="18" charset="0"/>
                <a:cs typeface="Times New Roman" panose="02020603050405020304" pitchFamily="18" charset="0"/>
              </a:rPr>
              <a:t>Present</a:t>
            </a:r>
            <a:r>
              <a:rPr lang="ru-RU" sz="1600" b="1" i="0" dirty="0">
                <a:solidFill>
                  <a:srgbClr val="333333"/>
                </a:solidFill>
                <a:effectLst/>
                <a:latin typeface="Times New Roman" panose="02020603050405020304" pitchFamily="18" charset="0"/>
                <a:cs typeface="Times New Roman" panose="02020603050405020304" pitchFamily="18" charset="0"/>
              </a:rPr>
              <a:t> Value</a:t>
            </a:r>
            <a:r>
              <a:rPr lang="en-US" sz="1600" b="1" i="0" dirty="0">
                <a:solidFill>
                  <a:srgbClr val="333333"/>
                </a:solidFill>
                <a:effectLst/>
                <a:latin typeface="Times New Roman" panose="02020603050405020304" pitchFamily="18" charset="0"/>
                <a:cs typeface="Times New Roman" panose="02020603050405020304" pitchFamily="18" charset="0"/>
              </a:rPr>
              <a:t>, </a:t>
            </a:r>
            <a:r>
              <a:rPr lang="ru-RU" sz="1600" b="1" i="0" dirty="0">
                <a:solidFill>
                  <a:srgbClr val="333333"/>
                </a:solidFill>
                <a:effectLst/>
                <a:latin typeface="Times New Roman" panose="02020603050405020304" pitchFamily="18" charset="0"/>
                <a:cs typeface="Times New Roman" panose="02020603050405020304" pitchFamily="18" charset="0"/>
              </a:rPr>
              <a:t>NPV).</a:t>
            </a:r>
          </a:p>
          <a:p>
            <a:pPr algn="l"/>
            <a:endParaRPr lang="en-US" sz="1600" b="0" i="0" dirty="0">
              <a:solidFill>
                <a:srgbClr val="333333"/>
              </a:solidFill>
              <a:effectLst/>
              <a:latin typeface="Times New Roman" panose="02020603050405020304" pitchFamily="18" charset="0"/>
              <a:cs typeface="Times New Roman" panose="02020603050405020304" pitchFamily="18" charset="0"/>
            </a:endParaRPr>
          </a:p>
          <a:p>
            <a:pPr algn="l"/>
            <a:r>
              <a:rPr lang="ru-RU" sz="1600" b="1" i="0" dirty="0">
                <a:solidFill>
                  <a:srgbClr val="333333"/>
                </a:solidFill>
                <a:effectLst/>
                <a:latin typeface="Times New Roman" panose="02020603050405020304" pitchFamily="18" charset="0"/>
                <a:cs typeface="Times New Roman" panose="02020603050405020304" pitchFamily="18" charset="0"/>
              </a:rPr>
              <a:t>Индекс доходности (ИД)</a:t>
            </a:r>
            <a:r>
              <a:rPr lang="ru-RU" sz="1600" b="0" i="0" dirty="0">
                <a:solidFill>
                  <a:srgbClr val="333333"/>
                </a:solidFill>
                <a:effectLst/>
                <a:latin typeface="Times New Roman" panose="02020603050405020304" pitchFamily="18" charset="0"/>
                <a:cs typeface="Times New Roman" panose="02020603050405020304" pitchFamily="18" charset="0"/>
              </a:rPr>
              <a:t>; другие названия: индекс прибыльности, </a:t>
            </a:r>
            <a:r>
              <a:rPr lang="ru-RU" sz="1600" b="0" i="0" dirty="0" err="1">
                <a:solidFill>
                  <a:srgbClr val="333333"/>
                </a:solidFill>
                <a:effectLst/>
                <a:latin typeface="Times New Roman" panose="02020603050405020304" pitchFamily="18" charset="0"/>
                <a:cs typeface="Times New Roman" panose="02020603050405020304" pitchFamily="18" charset="0"/>
              </a:rPr>
              <a:t>Profitabily</a:t>
            </a:r>
            <a:r>
              <a:rPr lang="ru-RU" sz="1600" b="0" i="0" dirty="0">
                <a:solidFill>
                  <a:srgbClr val="333333"/>
                </a:solidFill>
                <a:effectLst/>
                <a:latin typeface="Times New Roman" panose="02020603050405020304" pitchFamily="18" charset="0"/>
                <a:cs typeface="Times New Roman" panose="02020603050405020304" pitchFamily="18" charset="0"/>
              </a:rPr>
              <a:t> Index </a:t>
            </a:r>
            <a:r>
              <a:rPr lang="ru-RU" sz="1600" b="1" i="0" dirty="0">
                <a:solidFill>
                  <a:srgbClr val="333333"/>
                </a:solidFill>
                <a:effectLst/>
                <a:latin typeface="Times New Roman" panose="02020603050405020304" pitchFamily="18" charset="0"/>
                <a:cs typeface="Times New Roman" panose="02020603050405020304" pitchFamily="18" charset="0"/>
              </a:rPr>
              <a:t>(PI)</a:t>
            </a:r>
          </a:p>
          <a:p>
            <a:pPr algn="l"/>
            <a:endParaRPr lang="ru-RU" sz="1600" b="0" i="0" dirty="0">
              <a:solidFill>
                <a:srgbClr val="333333"/>
              </a:solidFill>
              <a:effectLst/>
              <a:latin typeface="Times New Roman" panose="02020603050405020304" pitchFamily="18" charset="0"/>
              <a:cs typeface="Times New Roman" panose="02020603050405020304" pitchFamily="18" charset="0"/>
            </a:endParaRPr>
          </a:p>
          <a:p>
            <a:pPr algn="l"/>
            <a:r>
              <a:rPr lang="ru-RU" sz="1600" b="1" i="0" dirty="0">
                <a:solidFill>
                  <a:srgbClr val="333333"/>
                </a:solidFill>
                <a:effectLst/>
                <a:latin typeface="Times New Roman" panose="02020603050405020304" pitchFamily="18" charset="0"/>
                <a:cs typeface="Times New Roman" panose="02020603050405020304" pitchFamily="18" charset="0"/>
              </a:rPr>
              <a:t>Внутренняя норма доходности (ВНД)</a:t>
            </a:r>
            <a:r>
              <a:rPr lang="ru-RU" sz="1600" b="0" i="0" dirty="0">
                <a:solidFill>
                  <a:srgbClr val="333333"/>
                </a:solidFill>
                <a:effectLst/>
                <a:latin typeface="Times New Roman" panose="02020603050405020304" pitchFamily="18" charset="0"/>
                <a:cs typeface="Times New Roman" panose="02020603050405020304" pitchFamily="18" charset="0"/>
              </a:rPr>
              <a:t>; другие названия: внутренняя норма рентабельности, возврата инвестиций, </a:t>
            </a:r>
            <a:r>
              <a:rPr lang="ru-RU" sz="1600" b="0" i="0" dirty="0" err="1">
                <a:solidFill>
                  <a:srgbClr val="333333"/>
                </a:solidFill>
                <a:effectLst/>
                <a:latin typeface="Times New Roman" panose="02020603050405020304" pitchFamily="18" charset="0"/>
                <a:cs typeface="Times New Roman" panose="02020603050405020304" pitchFamily="18" charset="0"/>
              </a:rPr>
              <a:t>Internal</a:t>
            </a:r>
            <a:r>
              <a:rPr lang="ru-RU" sz="1600" b="0" i="0" dirty="0">
                <a:solidFill>
                  <a:srgbClr val="333333"/>
                </a:solidFill>
                <a:effectLst/>
                <a:latin typeface="Times New Roman" panose="02020603050405020304" pitchFamily="18" charset="0"/>
                <a:cs typeface="Times New Roman" panose="02020603050405020304" pitchFamily="18" charset="0"/>
              </a:rPr>
              <a:t> Rate </a:t>
            </a:r>
            <a:r>
              <a:rPr lang="ru-RU" sz="1600" b="0" i="0" dirty="0" err="1">
                <a:solidFill>
                  <a:srgbClr val="333333"/>
                </a:solidFill>
                <a:effectLst/>
                <a:latin typeface="Times New Roman" panose="02020603050405020304" pitchFamily="18" charset="0"/>
                <a:cs typeface="Times New Roman" panose="02020603050405020304" pitchFamily="18" charset="0"/>
              </a:rPr>
              <a:t>of</a:t>
            </a:r>
            <a:r>
              <a:rPr lang="ru-RU" sz="1600" b="0" i="0" dirty="0">
                <a:solidFill>
                  <a:srgbClr val="333333"/>
                </a:solidFill>
                <a:effectLst/>
                <a:latin typeface="Times New Roman" panose="02020603050405020304" pitchFamily="18" charset="0"/>
                <a:cs typeface="Times New Roman" panose="02020603050405020304" pitchFamily="18" charset="0"/>
              </a:rPr>
              <a:t> Return </a:t>
            </a:r>
            <a:r>
              <a:rPr lang="ru-RU" sz="1600" b="1" i="0" dirty="0">
                <a:solidFill>
                  <a:srgbClr val="333333"/>
                </a:solidFill>
                <a:effectLst/>
                <a:latin typeface="Times New Roman" panose="02020603050405020304" pitchFamily="18" charset="0"/>
                <a:cs typeface="Times New Roman" panose="02020603050405020304" pitchFamily="18" charset="0"/>
              </a:rPr>
              <a:t>(IRR).</a:t>
            </a:r>
          </a:p>
          <a:p>
            <a:pPr algn="l"/>
            <a:endParaRPr lang="en-US" sz="1600" b="0" i="0" dirty="0">
              <a:solidFill>
                <a:srgbClr val="333333"/>
              </a:solidFill>
              <a:effectLst/>
              <a:latin typeface="Times New Roman" panose="02020603050405020304" pitchFamily="18" charset="0"/>
              <a:cs typeface="Times New Roman" panose="02020603050405020304" pitchFamily="18" charset="0"/>
            </a:endParaRPr>
          </a:p>
          <a:p>
            <a:pPr algn="l"/>
            <a:r>
              <a:rPr lang="ru-RU" sz="1600" b="1" i="0" dirty="0">
                <a:solidFill>
                  <a:srgbClr val="333333"/>
                </a:solidFill>
                <a:effectLst/>
                <a:latin typeface="Times New Roman" panose="02020603050405020304" pitchFamily="18" charset="0"/>
                <a:cs typeface="Times New Roman" panose="02020603050405020304" pitchFamily="18" charset="0"/>
              </a:rPr>
              <a:t>Срок окупаемости дисконтированный</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Discounted</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payback</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0" i="0" dirty="0" err="1">
                <a:solidFill>
                  <a:srgbClr val="333333"/>
                </a:solidFill>
                <a:effectLst/>
                <a:latin typeface="Times New Roman" panose="02020603050405020304" pitchFamily="18" charset="0"/>
                <a:cs typeface="Times New Roman" panose="02020603050405020304" pitchFamily="18" charset="0"/>
              </a:rPr>
              <a:t>period</a:t>
            </a:r>
            <a:r>
              <a:rPr lang="ru-RU" sz="1600" b="0" i="0" dirty="0">
                <a:solidFill>
                  <a:srgbClr val="333333"/>
                </a:solidFill>
                <a:effectLst/>
                <a:latin typeface="Times New Roman" panose="02020603050405020304" pitchFamily="18" charset="0"/>
                <a:cs typeface="Times New Roman" panose="02020603050405020304" pitchFamily="18" charset="0"/>
              </a:rPr>
              <a:t>; </a:t>
            </a:r>
            <a:r>
              <a:rPr lang="ru-RU" sz="1600" b="1" i="0" dirty="0">
                <a:solidFill>
                  <a:srgbClr val="333333"/>
                </a:solidFill>
                <a:effectLst/>
                <a:latin typeface="Times New Roman" panose="02020603050405020304" pitchFamily="18" charset="0"/>
                <a:cs typeface="Times New Roman" panose="02020603050405020304" pitchFamily="18" charset="0"/>
              </a:rPr>
              <a:t>(PBP), </a:t>
            </a:r>
            <a:r>
              <a:rPr lang="ru-RU" sz="1600" b="0" i="0" dirty="0">
                <a:solidFill>
                  <a:srgbClr val="333333"/>
                </a:solidFill>
                <a:effectLst/>
                <a:latin typeface="Times New Roman" panose="02020603050405020304" pitchFamily="18" charset="0"/>
                <a:cs typeface="Times New Roman" panose="02020603050405020304" pitchFamily="18" charset="0"/>
              </a:rPr>
              <a:t>мес.)</a:t>
            </a:r>
          </a:p>
          <a:p>
            <a:pPr algn="l"/>
            <a:endParaRPr lang="ru-RU" sz="1600" b="0" i="0" dirty="0">
              <a:solidFill>
                <a:srgbClr val="333333"/>
              </a:solidFill>
              <a:effectLst/>
              <a:latin typeface="Times New Roman" panose="02020603050405020304" pitchFamily="18" charset="0"/>
              <a:cs typeface="Times New Roman" panose="02020603050405020304" pitchFamily="18" charset="0"/>
            </a:endParaRPr>
          </a:p>
          <a:p>
            <a:pPr algn="l"/>
            <a:r>
              <a:rPr lang="ru-RU" sz="1600" b="0" i="0" dirty="0">
                <a:solidFill>
                  <a:srgbClr val="333333"/>
                </a:solidFill>
                <a:effectLst/>
                <a:latin typeface="Times New Roman" panose="02020603050405020304" pitchFamily="18" charset="0"/>
                <a:cs typeface="Times New Roman" panose="02020603050405020304" pitchFamily="18" charset="0"/>
              </a:rPr>
              <a:t>Показатели различных видов эффективности относятся к различным экономическим субъектам:</a:t>
            </a:r>
          </a:p>
          <a:p>
            <a:pPr algn="l"/>
            <a:r>
              <a:rPr lang="ru-RU" sz="1600" b="0" i="0" dirty="0">
                <a:solidFill>
                  <a:srgbClr val="333333"/>
                </a:solidFill>
                <a:effectLst/>
                <a:latin typeface="Times New Roman" panose="02020603050405020304" pitchFamily="18" charset="0"/>
                <a:cs typeface="Times New Roman" panose="02020603050405020304" pitchFamily="18" charset="0"/>
              </a:rPr>
              <a:t>- показатели общественной эффективности — к обществу в целом;</a:t>
            </a:r>
          </a:p>
          <a:p>
            <a:pPr algn="l"/>
            <a:r>
              <a:rPr lang="ru-RU" sz="1600" b="0" i="0" dirty="0">
                <a:solidFill>
                  <a:srgbClr val="333333"/>
                </a:solidFill>
                <a:effectLst/>
                <a:latin typeface="Times New Roman" panose="02020603050405020304" pitchFamily="18" charset="0"/>
                <a:cs typeface="Times New Roman" panose="02020603050405020304" pitchFamily="18" charset="0"/>
              </a:rPr>
              <a:t>- показатели коммерческой эффективности проекта — к реальному или абстрактному юридическому или физическому лицу, осуществляющему проект целиком за свой счет;</a:t>
            </a:r>
          </a:p>
          <a:p>
            <a:pPr algn="l"/>
            <a:r>
              <a:rPr lang="ru-RU" sz="1600" b="0" i="0" dirty="0">
                <a:solidFill>
                  <a:srgbClr val="333333"/>
                </a:solidFill>
                <a:effectLst/>
                <a:latin typeface="Times New Roman" panose="02020603050405020304" pitchFamily="18" charset="0"/>
                <a:cs typeface="Times New Roman" panose="02020603050405020304" pitchFamily="18" charset="0"/>
              </a:rPr>
              <a:t>- показатели эффективности участия предприятия в проекте — к этому предприятию;</a:t>
            </a:r>
          </a:p>
          <a:p>
            <a:pPr algn="l"/>
            <a:r>
              <a:rPr lang="ru-RU" sz="1600" b="0" i="0" dirty="0">
                <a:solidFill>
                  <a:srgbClr val="333333"/>
                </a:solidFill>
                <a:effectLst/>
                <a:latin typeface="Times New Roman" panose="02020603050405020304" pitchFamily="18" charset="0"/>
                <a:cs typeface="Times New Roman" panose="02020603050405020304" pitchFamily="18" charset="0"/>
              </a:rPr>
              <a:t>- показатели эффективности инвестирования в акции предприятия — к акционерам предприятий — участников проекта;</a:t>
            </a:r>
          </a:p>
          <a:p>
            <a:pPr algn="l"/>
            <a:r>
              <a:rPr lang="ru-RU" sz="1600" b="0" i="0" dirty="0">
                <a:solidFill>
                  <a:srgbClr val="333333"/>
                </a:solidFill>
                <a:effectLst/>
                <a:latin typeface="Times New Roman" panose="02020603050405020304" pitchFamily="18" charset="0"/>
                <a:cs typeface="Times New Roman" panose="02020603050405020304" pitchFamily="18" charset="0"/>
              </a:rPr>
              <a:t>- показатели эффективности для структур более высокого уровня — к этим структурам;</a:t>
            </a:r>
          </a:p>
          <a:p>
            <a:pPr algn="l"/>
            <a:r>
              <a:rPr lang="ru-RU" sz="1600" b="0" i="0" dirty="0">
                <a:solidFill>
                  <a:srgbClr val="333333"/>
                </a:solidFill>
                <a:effectLst/>
                <a:latin typeface="Times New Roman" panose="02020603050405020304" pitchFamily="18" charset="0"/>
                <a:cs typeface="Times New Roman" panose="02020603050405020304" pitchFamily="18" charset="0"/>
              </a:rPr>
              <a:t>- показатели бюджетной эффективности — к бюджетам всех уровней.</a:t>
            </a:r>
          </a:p>
          <a:p>
            <a:pPr algn="l"/>
            <a:endParaRPr lang="ru-RU" sz="1600" b="0" i="0"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155557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11D28F-D685-B1DA-5BFD-06A8A82070A0}"/>
              </a:ext>
            </a:extLst>
          </p:cNvPr>
          <p:cNvSpPr>
            <a:spLocks noGrp="1"/>
          </p:cNvSpPr>
          <p:nvPr>
            <p:ph type="title"/>
          </p:nvPr>
        </p:nvSpPr>
        <p:spPr>
          <a:xfrm>
            <a:off x="1711039" y="178568"/>
            <a:ext cx="8199580" cy="1243832"/>
          </a:xfrm>
        </p:spPr>
        <p:txBody>
          <a:bodyPr>
            <a:normAutofit fontScale="90000"/>
          </a:bodyPr>
          <a:lstStyle/>
          <a:p>
            <a:r>
              <a:rPr lang="ru-RU" sz="2800" b="1" dirty="0">
                <a:latin typeface="Times New Roman" panose="02020603050405020304" pitchFamily="18" charset="0"/>
                <a:cs typeface="Times New Roman" panose="02020603050405020304" pitchFamily="18" charset="0"/>
              </a:rPr>
              <a:t>Показатели эффективности проекта, используемые для составления финансового плана</a:t>
            </a:r>
          </a:p>
        </p:txBody>
      </p:sp>
      <p:pic>
        <p:nvPicPr>
          <p:cNvPr id="6" name="Рисунок 5">
            <a:extLst>
              <a:ext uri="{FF2B5EF4-FFF2-40B4-BE49-F238E27FC236}">
                <a16:creationId xmlns:a16="http://schemas.microsoft.com/office/drawing/2014/main" xmlns="" id="{3E8EA228-54E5-850C-57CE-68BD6CFD68E9}"/>
              </a:ext>
            </a:extLst>
          </p:cNvPr>
          <p:cNvPicPr>
            <a:picLocks noChangeAspect="1"/>
          </p:cNvPicPr>
          <p:nvPr/>
        </p:nvPicPr>
        <p:blipFill rotWithShape="1">
          <a:blip r:embed="rId2"/>
          <a:srcRect b="7827"/>
          <a:stretch/>
        </p:blipFill>
        <p:spPr>
          <a:xfrm>
            <a:off x="1562678" y="1191492"/>
            <a:ext cx="9639300" cy="4350326"/>
          </a:xfrm>
          <a:prstGeom prst="rect">
            <a:avLst/>
          </a:prstGeom>
        </p:spPr>
      </p:pic>
      <p:sp>
        <p:nvSpPr>
          <p:cNvPr id="9" name="TextBox 8">
            <a:extLst>
              <a:ext uri="{FF2B5EF4-FFF2-40B4-BE49-F238E27FC236}">
                <a16:creationId xmlns:a16="http://schemas.microsoft.com/office/drawing/2014/main" xmlns="" id="{6CED2BD2-ACFE-3597-4EE3-2A6B40E3421B}"/>
              </a:ext>
            </a:extLst>
          </p:cNvPr>
          <p:cNvSpPr txBox="1"/>
          <p:nvPr/>
        </p:nvSpPr>
        <p:spPr>
          <a:xfrm>
            <a:off x="3456132" y="4901457"/>
            <a:ext cx="6096000" cy="369332"/>
          </a:xfrm>
          <a:prstGeom prst="rect">
            <a:avLst/>
          </a:prstGeom>
          <a:noFill/>
        </p:spPr>
        <p:txBody>
          <a:bodyPr wrap="square">
            <a:spAutoFit/>
          </a:bodyPr>
          <a:lstStyle/>
          <a:p>
            <a:r>
              <a:rPr lang="ru-RU" sz="1800" dirty="0">
                <a:effectLst/>
                <a:latin typeface="Arial" panose="020B0604020202020204" pitchFamily="34" charset="0"/>
                <a:ea typeface="Calibri" panose="020F0502020204030204" pitchFamily="34" charset="0"/>
                <a:cs typeface="Arial" panose="020B0604020202020204" pitchFamily="34" charset="0"/>
              </a:rPr>
              <a:t>(α</a:t>
            </a:r>
            <a:r>
              <a:rPr lang="en-US" sz="1800" baseline="-25000" dirty="0">
                <a:effectLst/>
                <a:latin typeface="Arial" panose="020B0604020202020204" pitchFamily="34" charset="0"/>
                <a:ea typeface="Calibri" panose="020F0502020204030204" pitchFamily="34" charset="0"/>
                <a:cs typeface="Arial" panose="020B0604020202020204" pitchFamily="34" charset="0"/>
              </a:rPr>
              <a:t>m  </a:t>
            </a:r>
            <a:r>
              <a:rPr lang="ru-RU" sz="1800" baseline="-25000" dirty="0">
                <a:effectLst/>
                <a:latin typeface="Arial" panose="020B0604020202020204" pitchFamily="34" charset="0"/>
                <a:ea typeface="Calibri" panose="020F0502020204030204" pitchFamily="34" charset="0"/>
                <a:cs typeface="Arial" panose="020B0604020202020204" pitchFamily="34" charset="0"/>
              </a:rPr>
              <a:t>- КОЭФФИЦИЕНТ ДИСКОНТИРОВАНИЯ)</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259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11D28F-D685-B1DA-5BFD-06A8A82070A0}"/>
              </a:ext>
            </a:extLst>
          </p:cNvPr>
          <p:cNvSpPr>
            <a:spLocks noGrp="1"/>
          </p:cNvSpPr>
          <p:nvPr>
            <p:ph type="title"/>
          </p:nvPr>
        </p:nvSpPr>
        <p:spPr>
          <a:xfrm>
            <a:off x="1711039" y="178568"/>
            <a:ext cx="8199580" cy="1243832"/>
          </a:xfrm>
        </p:spPr>
        <p:txBody>
          <a:bodyPr>
            <a:normAutofit/>
          </a:bodyPr>
          <a:lstStyle/>
          <a:p>
            <a:r>
              <a:rPr lang="ru-RU" sz="2000" b="1" dirty="0">
                <a:latin typeface="Times New Roman" panose="02020603050405020304" pitchFamily="18" charset="0"/>
                <a:cs typeface="Times New Roman" panose="02020603050405020304" pitchFamily="18" charset="0"/>
              </a:rPr>
              <a:t>Показатели эффективности проекта, используемые для составления финансового плана</a:t>
            </a:r>
          </a:p>
        </p:txBody>
      </p:sp>
      <p:pic>
        <p:nvPicPr>
          <p:cNvPr id="4" name="Рисунок 3">
            <a:extLst>
              <a:ext uri="{FF2B5EF4-FFF2-40B4-BE49-F238E27FC236}">
                <a16:creationId xmlns:a16="http://schemas.microsoft.com/office/drawing/2014/main" xmlns="" id="{0584D134-1FA7-69D3-55CA-ACF843B8EBBA}"/>
              </a:ext>
            </a:extLst>
          </p:cNvPr>
          <p:cNvPicPr>
            <a:picLocks noChangeAspect="1"/>
          </p:cNvPicPr>
          <p:nvPr/>
        </p:nvPicPr>
        <p:blipFill>
          <a:blip r:embed="rId2"/>
          <a:stretch>
            <a:fillRect/>
          </a:stretch>
        </p:blipFill>
        <p:spPr>
          <a:xfrm>
            <a:off x="1538409" y="950144"/>
            <a:ext cx="9115181" cy="5729288"/>
          </a:xfrm>
          <a:prstGeom prst="rect">
            <a:avLst/>
          </a:prstGeom>
        </p:spPr>
      </p:pic>
    </p:spTree>
    <p:extLst>
      <p:ext uri="{BB962C8B-B14F-4D97-AF65-F5344CB8AC3E}">
        <p14:creationId xmlns:p14="http://schemas.microsoft.com/office/powerpoint/2010/main" val="4168884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11D28F-D685-B1DA-5BFD-06A8A82070A0}"/>
              </a:ext>
            </a:extLst>
          </p:cNvPr>
          <p:cNvSpPr>
            <a:spLocks noGrp="1"/>
          </p:cNvSpPr>
          <p:nvPr>
            <p:ph type="title"/>
          </p:nvPr>
        </p:nvSpPr>
        <p:spPr>
          <a:xfrm>
            <a:off x="1711039" y="178568"/>
            <a:ext cx="8199580" cy="1243832"/>
          </a:xfrm>
        </p:spPr>
        <p:txBody>
          <a:bodyPr>
            <a:normAutofit/>
          </a:bodyPr>
          <a:lstStyle/>
          <a:p>
            <a:r>
              <a:rPr lang="ru-RU" sz="2000" b="1" dirty="0">
                <a:latin typeface="Times New Roman" panose="02020603050405020304" pitchFamily="18" charset="0"/>
                <a:cs typeface="Times New Roman" panose="02020603050405020304" pitchFamily="18" charset="0"/>
              </a:rPr>
              <a:t>Показатели эффективности проекта, используемые для составления финансового плана</a:t>
            </a:r>
          </a:p>
        </p:txBody>
      </p:sp>
      <p:pic>
        <p:nvPicPr>
          <p:cNvPr id="5" name="Рисунок 4">
            <a:extLst>
              <a:ext uri="{FF2B5EF4-FFF2-40B4-BE49-F238E27FC236}">
                <a16:creationId xmlns:a16="http://schemas.microsoft.com/office/drawing/2014/main" xmlns="" id="{2DD7F73E-7F8C-3A15-FC86-D29CDBCB76DD}"/>
              </a:ext>
            </a:extLst>
          </p:cNvPr>
          <p:cNvPicPr>
            <a:picLocks noChangeAspect="1"/>
          </p:cNvPicPr>
          <p:nvPr/>
        </p:nvPicPr>
        <p:blipFill>
          <a:blip r:embed="rId2"/>
          <a:stretch>
            <a:fillRect/>
          </a:stretch>
        </p:blipFill>
        <p:spPr>
          <a:xfrm>
            <a:off x="1711039" y="1011382"/>
            <a:ext cx="9886950" cy="5334000"/>
          </a:xfrm>
          <a:prstGeom prst="rect">
            <a:avLst/>
          </a:prstGeom>
        </p:spPr>
      </p:pic>
    </p:spTree>
    <p:extLst>
      <p:ext uri="{BB962C8B-B14F-4D97-AF65-F5344CB8AC3E}">
        <p14:creationId xmlns:p14="http://schemas.microsoft.com/office/powerpoint/2010/main" val="20006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11D28F-D685-B1DA-5BFD-06A8A82070A0}"/>
              </a:ext>
            </a:extLst>
          </p:cNvPr>
          <p:cNvSpPr>
            <a:spLocks noGrp="1"/>
          </p:cNvSpPr>
          <p:nvPr>
            <p:ph type="title"/>
          </p:nvPr>
        </p:nvSpPr>
        <p:spPr>
          <a:xfrm>
            <a:off x="1711039" y="178568"/>
            <a:ext cx="8199580" cy="1243832"/>
          </a:xfrm>
        </p:spPr>
        <p:txBody>
          <a:bodyPr>
            <a:normAutofit/>
          </a:bodyPr>
          <a:lstStyle/>
          <a:p>
            <a:r>
              <a:rPr lang="ru-RU" sz="2000" b="1" dirty="0">
                <a:latin typeface="Times New Roman" panose="02020603050405020304" pitchFamily="18" charset="0"/>
                <a:cs typeface="Times New Roman" panose="02020603050405020304" pitchFamily="18" charset="0"/>
              </a:rPr>
              <a:t>Показатели эффективности проекта, используемые для составления финансового плана</a:t>
            </a:r>
          </a:p>
        </p:txBody>
      </p:sp>
      <p:pic>
        <p:nvPicPr>
          <p:cNvPr id="4" name="Рисунок 3">
            <a:extLst>
              <a:ext uri="{FF2B5EF4-FFF2-40B4-BE49-F238E27FC236}">
                <a16:creationId xmlns:a16="http://schemas.microsoft.com/office/drawing/2014/main" xmlns="" id="{F6016AC2-A333-ACB5-D9F3-B83B111EDBC6}"/>
              </a:ext>
            </a:extLst>
          </p:cNvPr>
          <p:cNvPicPr>
            <a:picLocks noChangeAspect="1"/>
          </p:cNvPicPr>
          <p:nvPr/>
        </p:nvPicPr>
        <p:blipFill>
          <a:blip r:embed="rId2"/>
          <a:stretch>
            <a:fillRect/>
          </a:stretch>
        </p:blipFill>
        <p:spPr>
          <a:xfrm>
            <a:off x="1711039" y="827748"/>
            <a:ext cx="8930768" cy="6030252"/>
          </a:xfrm>
          <a:prstGeom prst="rect">
            <a:avLst/>
          </a:prstGeom>
        </p:spPr>
      </p:pic>
    </p:spTree>
    <p:extLst>
      <p:ext uri="{BB962C8B-B14F-4D97-AF65-F5344CB8AC3E}">
        <p14:creationId xmlns:p14="http://schemas.microsoft.com/office/powerpoint/2010/main" val="1742935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11D28F-D685-B1DA-5BFD-06A8A82070A0}"/>
              </a:ext>
            </a:extLst>
          </p:cNvPr>
          <p:cNvSpPr>
            <a:spLocks noGrp="1"/>
          </p:cNvSpPr>
          <p:nvPr>
            <p:ph type="title"/>
          </p:nvPr>
        </p:nvSpPr>
        <p:spPr>
          <a:xfrm>
            <a:off x="1711039" y="178568"/>
            <a:ext cx="8199580" cy="1243832"/>
          </a:xfrm>
        </p:spPr>
        <p:txBody>
          <a:bodyPr>
            <a:normAutofit/>
          </a:bodyPr>
          <a:lstStyle/>
          <a:p>
            <a:r>
              <a:rPr lang="ru-RU" sz="2000" b="1" dirty="0">
                <a:latin typeface="Times New Roman" panose="02020603050405020304" pitchFamily="18" charset="0"/>
                <a:cs typeface="Times New Roman" panose="02020603050405020304" pitchFamily="18" charset="0"/>
              </a:rPr>
              <a:t>Необходимые условия эффективности инвестиционных проектов</a:t>
            </a:r>
          </a:p>
        </p:txBody>
      </p:sp>
      <p:pic>
        <p:nvPicPr>
          <p:cNvPr id="5" name="Рисунок 4">
            <a:extLst>
              <a:ext uri="{FF2B5EF4-FFF2-40B4-BE49-F238E27FC236}">
                <a16:creationId xmlns:a16="http://schemas.microsoft.com/office/drawing/2014/main" xmlns="" id="{76B19CF1-8881-7AA7-77A1-7B779015B7AE}"/>
              </a:ext>
            </a:extLst>
          </p:cNvPr>
          <p:cNvPicPr>
            <a:picLocks noChangeAspect="1"/>
          </p:cNvPicPr>
          <p:nvPr/>
        </p:nvPicPr>
        <p:blipFill>
          <a:blip r:embed="rId2"/>
          <a:stretch>
            <a:fillRect/>
          </a:stretch>
        </p:blipFill>
        <p:spPr>
          <a:xfrm>
            <a:off x="1711039" y="1033607"/>
            <a:ext cx="9886950" cy="4476750"/>
          </a:xfrm>
          <a:prstGeom prst="rect">
            <a:avLst/>
          </a:prstGeom>
        </p:spPr>
      </p:pic>
    </p:spTree>
    <p:extLst>
      <p:ext uri="{BB962C8B-B14F-4D97-AF65-F5344CB8AC3E}">
        <p14:creationId xmlns:p14="http://schemas.microsoft.com/office/powerpoint/2010/main" val="211393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D85096-D24F-5873-1F67-48F7E8211EC8}"/>
              </a:ext>
            </a:extLst>
          </p:cNvPr>
          <p:cNvSpPr>
            <a:spLocks noGrp="1"/>
          </p:cNvSpPr>
          <p:nvPr>
            <p:ph type="title"/>
          </p:nvPr>
        </p:nvSpPr>
        <p:spPr>
          <a:xfrm>
            <a:off x="2592924" y="624110"/>
            <a:ext cx="8911687" cy="726773"/>
          </a:xfrm>
        </p:spPr>
        <p:txBody>
          <a:bodyPr/>
          <a:lstStyle/>
          <a:p>
            <a:pPr algn="ctr"/>
            <a:r>
              <a:rPr lang="ru-RU" dirty="0">
                <a:latin typeface="Times New Roman" panose="02020603050405020304" pitchFamily="18" charset="0"/>
                <a:cs typeface="Times New Roman" panose="02020603050405020304" pitchFamily="18" charset="0"/>
              </a:rPr>
              <a:t>Сущность бизнес-планирования</a:t>
            </a:r>
          </a:p>
        </p:txBody>
      </p:sp>
      <p:sp>
        <p:nvSpPr>
          <p:cNvPr id="3" name="TextBox 2">
            <a:extLst>
              <a:ext uri="{FF2B5EF4-FFF2-40B4-BE49-F238E27FC236}">
                <a16:creationId xmlns:a16="http://schemas.microsoft.com/office/drawing/2014/main" xmlns="" id="{525E4036-3169-4F2A-864C-A0319FAADF14}"/>
              </a:ext>
            </a:extLst>
          </p:cNvPr>
          <p:cNvSpPr txBox="1"/>
          <p:nvPr/>
        </p:nvSpPr>
        <p:spPr>
          <a:xfrm>
            <a:off x="923278" y="1690688"/>
            <a:ext cx="5805996" cy="3816429"/>
          </a:xfrm>
          <a:prstGeom prst="rect">
            <a:avLst/>
          </a:prstGeom>
          <a:noFill/>
        </p:spPr>
        <p:txBody>
          <a:bodyPr wrap="square" rtlCol="0">
            <a:spAutoFit/>
          </a:bodyPr>
          <a:lstStyle/>
          <a:p>
            <a:pPr algn="just"/>
            <a:r>
              <a:rPr lang="ru-RU" sz="1600" b="1" i="0" dirty="0">
                <a:solidFill>
                  <a:srgbClr val="000000"/>
                </a:solidFill>
                <a:effectLst/>
                <a:latin typeface="Times New Roman" panose="02020603050405020304" pitchFamily="18" charset="0"/>
                <a:cs typeface="Times New Roman" panose="02020603050405020304" pitchFamily="18" charset="0"/>
              </a:rPr>
              <a:t>Бизнес-планирование</a:t>
            </a:r>
            <a:r>
              <a:rPr lang="ru-RU" sz="1600" b="0" i="0" dirty="0">
                <a:solidFill>
                  <a:srgbClr val="000000"/>
                </a:solidFill>
                <a:effectLst/>
                <a:latin typeface="Times New Roman" panose="02020603050405020304" pitchFamily="18" charset="0"/>
                <a:cs typeface="Times New Roman" panose="02020603050405020304" pitchFamily="18" charset="0"/>
              </a:rPr>
              <a:t> – это процесс разработки стратегии и плана действий для достижения целей и успеха в бизнесе. Оно включает в себя определение целей и задач, анализ рынка и конкурентов, определение ресурсов и бюджета, разработку маркетинговых и операционных стратегий, а также оценку финансового результата и рисков. </a:t>
            </a:r>
          </a:p>
          <a:p>
            <a:pPr algn="just"/>
            <a:endParaRPr lang="ru-RU" sz="1600" b="0" i="0" dirty="0">
              <a:solidFill>
                <a:srgbClr val="000000"/>
              </a:solidFill>
              <a:effectLst/>
              <a:latin typeface="Times New Roman" panose="02020603050405020304" pitchFamily="18" charset="0"/>
              <a:cs typeface="Times New Roman" panose="02020603050405020304" pitchFamily="18" charset="0"/>
            </a:endParaRPr>
          </a:p>
          <a:p>
            <a:pPr algn="just"/>
            <a:r>
              <a:rPr lang="ru-RU" sz="1600" b="1" i="0" dirty="0">
                <a:solidFill>
                  <a:srgbClr val="000000"/>
                </a:solidFill>
                <a:effectLst/>
                <a:latin typeface="Times New Roman" panose="02020603050405020304" pitchFamily="18" charset="0"/>
                <a:cs typeface="Times New Roman" panose="02020603050405020304" pitchFamily="18" charset="0"/>
              </a:rPr>
              <a:t>Сущность бизнес-планирования </a:t>
            </a:r>
            <a:r>
              <a:rPr lang="ru-RU" sz="1600" b="0" i="0" dirty="0">
                <a:solidFill>
                  <a:srgbClr val="000000"/>
                </a:solidFill>
                <a:effectLst/>
                <a:latin typeface="Times New Roman" panose="02020603050405020304" pitchFamily="18" charset="0"/>
                <a:cs typeface="Times New Roman" panose="02020603050405020304" pitchFamily="18" charset="0"/>
              </a:rPr>
              <a:t>заключается в том, что оно помогает предпринимателю или руководителю организации определить курс развития своего бизнеса и спланировать необходимые шаги для его реализации. Бизнес-план служит своего рода дорожной картой, которая помогает организации ориентироваться во внешней среде, прогнозировать изменения и принимать эффективные решения.</a:t>
            </a:r>
            <a:endParaRPr lang="ru-RU" sz="1600" b="0" i="0" dirty="0">
              <a:solidFill>
                <a:srgbClr val="1A1A1A"/>
              </a:solidFill>
              <a:effectLst/>
              <a:latin typeface="Times New Roman" panose="02020603050405020304" pitchFamily="18"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xmlns="" id="{E6B7E4D7-8420-CA5B-0FCD-10A377960C3B}"/>
              </a:ext>
            </a:extLst>
          </p:cNvPr>
          <p:cNvPicPr>
            <a:picLocks noChangeAspect="1"/>
          </p:cNvPicPr>
          <p:nvPr/>
        </p:nvPicPr>
        <p:blipFill>
          <a:blip r:embed="rId2"/>
          <a:stretch>
            <a:fillRect/>
          </a:stretch>
        </p:blipFill>
        <p:spPr>
          <a:xfrm>
            <a:off x="6903074" y="1779464"/>
            <a:ext cx="4508659" cy="3009530"/>
          </a:xfrm>
          <a:prstGeom prst="rect">
            <a:avLst/>
          </a:prstGeom>
        </p:spPr>
      </p:pic>
    </p:spTree>
    <p:extLst>
      <p:ext uri="{BB962C8B-B14F-4D97-AF65-F5344CB8AC3E}">
        <p14:creationId xmlns:p14="http://schemas.microsoft.com/office/powerpoint/2010/main" val="69266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637CE3A-975E-C375-3D66-A8B266F66ADB}"/>
              </a:ext>
            </a:extLst>
          </p:cNvPr>
          <p:cNvSpPr txBox="1"/>
          <p:nvPr/>
        </p:nvSpPr>
        <p:spPr>
          <a:xfrm>
            <a:off x="1759527" y="763591"/>
            <a:ext cx="8672945" cy="4916795"/>
          </a:xfrm>
          <a:prstGeom prst="rect">
            <a:avLst/>
          </a:prstGeom>
          <a:noFill/>
        </p:spPr>
        <p:txBody>
          <a:bodyPr wrap="square">
            <a:spAutoFit/>
          </a:bodyPr>
          <a:lstStyle/>
          <a:p>
            <a:pPr marL="22860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rPr>
              <a:t>Результаты оценки возможных рисков целесообразно представить в финансовом плане в виде </a:t>
            </a:r>
            <a:r>
              <a:rPr lang="ru-RU" sz="1800" b="1" i="1" dirty="0">
                <a:effectLst/>
                <a:latin typeface="Times New Roman" panose="02020603050405020304" pitchFamily="18" charset="0"/>
                <a:ea typeface="Times New Roman" panose="02020603050405020304" pitchFamily="18" charset="0"/>
              </a:rPr>
              <a:t>дерева решений.</a:t>
            </a:r>
          </a:p>
          <a:p>
            <a:pPr marL="228600" algn="just">
              <a:lnSpc>
                <a:spcPct val="107000"/>
              </a:lnSpc>
              <a:spcAft>
                <a:spcPts val="800"/>
              </a:spcAft>
            </a:pPr>
            <a:r>
              <a:rPr lang="ru-RU" sz="1800" b="1" i="1" dirty="0">
                <a:effectLst/>
                <a:latin typeface="Times New Roman" panose="02020603050405020304" pitchFamily="18" charset="0"/>
                <a:ea typeface="Times New Roman" panose="02020603050405020304" pitchFamily="18" charset="0"/>
              </a:rPr>
              <a:t>Деревья решений</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 метод структурирования задачи в виде древовидного графа, вершины которого соответствуют продукционным правилам, позволяющим классифицировать данные или осуществлять анализ последствий решений. Этот метод дает наглядное представление о системе классифицирующих правил, если их не очень много. Простые задачи решаются с помощью этого метода гораздо быстрее, чем с использованием </a:t>
            </a:r>
            <a:r>
              <a:rPr lang="ru-RU" sz="1800" i="1" dirty="0">
                <a:effectLst/>
                <a:latin typeface="Times New Roman" panose="02020603050405020304" pitchFamily="18" charset="0"/>
                <a:ea typeface="Times New Roman" panose="02020603050405020304" pitchFamily="18" charset="0"/>
              </a:rPr>
              <a:t>ИНС</a:t>
            </a:r>
            <a:r>
              <a:rPr lang="ru-RU" sz="1800" dirty="0">
                <a:effectLst/>
                <a:latin typeface="Times New Roman" panose="02020603050405020304" pitchFamily="18" charset="0"/>
                <a:ea typeface="Times New Roman" panose="02020603050405020304" pitchFamily="18" charset="0"/>
              </a:rPr>
              <a:t>. Для сложных проблем и для некоторых типов данных деревья решений могут оказаться неприемлемыми. Кроме того, для этого метода характерна проблема значимости. Одним из последствий иерархической кластеризации данных является то, что для многих частных случаев отсутствует достаточное число обучающих примеров, в связи с чем классификацию нельзя считать надежной. Методы деревьев решений реализованы во многих программных средствах, а именно: </a:t>
            </a:r>
            <a:r>
              <a:rPr lang="ru-RU" sz="1800" i="1" dirty="0">
                <a:effectLst/>
                <a:latin typeface="Times New Roman" panose="02020603050405020304" pitchFamily="18" charset="0"/>
                <a:ea typeface="Times New Roman" panose="02020603050405020304" pitchFamily="18" charset="0"/>
              </a:rPr>
              <a:t>С5.0</a:t>
            </a:r>
            <a:r>
              <a:rPr lang="ru-RU" sz="1800"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RuleQuest</a:t>
            </a:r>
            <a:r>
              <a:rPr lang="ru-RU" sz="1800" dirty="0">
                <a:effectLst/>
                <a:latin typeface="Times New Roman" panose="02020603050405020304" pitchFamily="18" charset="0"/>
                <a:ea typeface="Times New Roman" panose="02020603050405020304" pitchFamily="18" charset="0"/>
              </a:rPr>
              <a:t>, Австралия), </a:t>
            </a:r>
            <a:r>
              <a:rPr lang="ru-RU" sz="1800" i="1" dirty="0" err="1">
                <a:effectLst/>
                <a:latin typeface="Times New Roman" panose="02020603050405020304" pitchFamily="18" charset="0"/>
                <a:ea typeface="Times New Roman" panose="02020603050405020304" pitchFamily="18" charset="0"/>
              </a:rPr>
              <a:t>Clementine</a:t>
            </a:r>
            <a:r>
              <a:rPr lang="ru-RU" sz="1800"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Integral</a:t>
            </a:r>
            <a:r>
              <a:rPr lang="ru-RU" sz="1800" i="1" dirty="0">
                <a:effectLst/>
                <a:latin typeface="Times New Roman" panose="02020603050405020304" pitchFamily="18" charset="0"/>
                <a:ea typeface="Times New Roman" panose="02020603050405020304" pitchFamily="18" charset="0"/>
              </a:rPr>
              <a:t> Solutions</a:t>
            </a:r>
            <a:r>
              <a:rPr lang="ru-RU" sz="1800" dirty="0">
                <a:effectLst/>
                <a:latin typeface="Times New Roman" panose="02020603050405020304" pitchFamily="18" charset="0"/>
                <a:ea typeface="Times New Roman" panose="02020603050405020304" pitchFamily="18" charset="0"/>
              </a:rPr>
              <a:t>, Великобритания), </a:t>
            </a:r>
            <a:r>
              <a:rPr lang="ru-RU" sz="1800" i="1" dirty="0">
                <a:effectLst/>
                <a:latin typeface="Times New Roman" panose="02020603050405020304" pitchFamily="18" charset="0"/>
                <a:ea typeface="Times New Roman" panose="02020603050405020304" pitchFamily="18" charset="0"/>
              </a:rPr>
              <a:t>SIPINA</a:t>
            </a:r>
            <a:r>
              <a:rPr lang="ru-RU" sz="1800" dirty="0">
                <a:effectLst/>
                <a:latin typeface="Times New Roman" panose="02020603050405020304" pitchFamily="18" charset="0"/>
                <a:ea typeface="Times New Roman" panose="02020603050405020304" pitchFamily="18" charset="0"/>
              </a:rPr>
              <a:t> (</a:t>
            </a:r>
            <a:r>
              <a:rPr lang="ru-RU" sz="1800" i="1" dirty="0">
                <a:effectLst/>
                <a:latin typeface="Times New Roman" panose="02020603050405020304" pitchFamily="18" charset="0"/>
                <a:ea typeface="Times New Roman" panose="02020603050405020304" pitchFamily="18" charset="0"/>
              </a:rPr>
              <a:t>University </a:t>
            </a:r>
            <a:r>
              <a:rPr lang="ru-RU" sz="1800" i="1" dirty="0" err="1">
                <a:effectLst/>
                <a:latin typeface="Times New Roman" panose="02020603050405020304" pitchFamily="18" charset="0"/>
                <a:ea typeface="Times New Roman" panose="02020603050405020304" pitchFamily="18" charset="0"/>
              </a:rPr>
              <a:t>of</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Lyon</a:t>
            </a:r>
            <a:r>
              <a:rPr lang="ru-RU" sz="1800" dirty="0">
                <a:effectLst/>
                <a:latin typeface="Times New Roman" panose="02020603050405020304" pitchFamily="18" charset="0"/>
                <a:ea typeface="Times New Roman" panose="02020603050405020304" pitchFamily="18" charset="0"/>
              </a:rPr>
              <a:t>, Франция), </a:t>
            </a:r>
            <a:r>
              <a:rPr lang="ru-RU" sz="1800" i="1" dirty="0">
                <a:effectLst/>
                <a:latin typeface="Times New Roman" panose="02020603050405020304" pitchFamily="18" charset="0"/>
                <a:ea typeface="Times New Roman" panose="02020603050405020304" pitchFamily="18" charset="0"/>
              </a:rPr>
              <a:t>IDIS</a:t>
            </a:r>
            <a:r>
              <a:rPr lang="ru-RU" sz="1800" dirty="0">
                <a:effectLst/>
                <a:latin typeface="Times New Roman" panose="02020603050405020304" pitchFamily="18" charset="0"/>
                <a:ea typeface="Times New Roman" panose="02020603050405020304" pitchFamily="18" charset="0"/>
              </a:rPr>
              <a:t> (</a:t>
            </a:r>
            <a:r>
              <a:rPr lang="ru-RU" sz="1800" i="1" dirty="0">
                <a:effectLst/>
                <a:latin typeface="Times New Roman" panose="02020603050405020304" pitchFamily="18" charset="0"/>
                <a:ea typeface="Times New Roman" panose="02020603050405020304" pitchFamily="18" charset="0"/>
              </a:rPr>
              <a:t>Information Discovery</a:t>
            </a:r>
            <a:r>
              <a:rPr lang="ru-RU" sz="1800" dirty="0">
                <a:effectLst/>
                <a:latin typeface="Times New Roman" panose="02020603050405020304" pitchFamily="18" charset="0"/>
                <a:ea typeface="Times New Roman" panose="02020603050405020304" pitchFamily="18" charset="0"/>
              </a:rPr>
              <a:t>, США).</a:t>
            </a:r>
          </a:p>
        </p:txBody>
      </p:sp>
    </p:spTree>
    <p:extLst>
      <p:ext uri="{BB962C8B-B14F-4D97-AF65-F5344CB8AC3E}">
        <p14:creationId xmlns:p14="http://schemas.microsoft.com/office/powerpoint/2010/main" val="422273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5F49EB3-E5C5-27EE-FDC5-434564057729}"/>
              </a:ext>
            </a:extLst>
          </p:cNvPr>
          <p:cNvSpPr>
            <a:spLocks noGrp="1"/>
          </p:cNvSpPr>
          <p:nvPr>
            <p:ph type="title"/>
          </p:nvPr>
        </p:nvSpPr>
        <p:spPr>
          <a:xfrm>
            <a:off x="2592924" y="310073"/>
            <a:ext cx="8911687" cy="696690"/>
          </a:xfrm>
        </p:spPr>
        <p:txBody>
          <a:bodyPr>
            <a:noAutofit/>
          </a:bodyPr>
          <a:lstStyle/>
          <a:p>
            <a:r>
              <a:rPr lang="ru-RU" sz="2000" b="1" dirty="0">
                <a:latin typeface="Times New Roman" panose="02020603050405020304" pitchFamily="18" charset="0"/>
                <a:cs typeface="Times New Roman" panose="02020603050405020304" pitchFamily="18" charset="0"/>
              </a:rPr>
              <a:t>Пример дерева решений с оценкой альтернатив</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(из области производственной деятельности):</a:t>
            </a:r>
            <a:br>
              <a:rPr lang="ru-RU" sz="20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(числа в узлах дерева обозначают притоки (+) и оттоки (-) денежных средств по проекту, а числа вдоль ребер – оценки вероятности реализации каждой из веток)</a:t>
            </a:r>
            <a:endParaRPr lang="ru-RU" sz="2000" dirty="0"/>
          </a:p>
        </p:txBody>
      </p:sp>
      <p:pic>
        <p:nvPicPr>
          <p:cNvPr id="3" name="Объект 2">
            <a:extLst>
              <a:ext uri="{FF2B5EF4-FFF2-40B4-BE49-F238E27FC236}">
                <a16:creationId xmlns:a16="http://schemas.microsoft.com/office/drawing/2014/main" xmlns="" id="{F4630E02-23BD-3939-579A-423842DB4FE0}"/>
              </a:ext>
            </a:extLst>
          </p:cNvPr>
          <p:cNvPicPr>
            <a:picLocks noChangeAspect="1"/>
          </p:cNvPicPr>
          <p:nvPr/>
        </p:nvPicPr>
        <p:blipFill>
          <a:blip r:embed="rId2"/>
          <a:stretch>
            <a:fillRect/>
          </a:stretch>
        </p:blipFill>
        <p:spPr>
          <a:xfrm>
            <a:off x="2592924" y="1671127"/>
            <a:ext cx="7578281" cy="4876800"/>
          </a:xfrm>
          <a:prstGeom prst="rect">
            <a:avLst/>
          </a:prstGeom>
        </p:spPr>
      </p:pic>
    </p:spTree>
    <p:extLst>
      <p:ext uri="{BB962C8B-B14F-4D97-AF65-F5344CB8AC3E}">
        <p14:creationId xmlns:p14="http://schemas.microsoft.com/office/powerpoint/2010/main" val="1991237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4C5770-6784-D630-5FE3-CC5964CE6235}"/>
              </a:ext>
            </a:extLst>
          </p:cNvPr>
          <p:cNvSpPr>
            <a:spLocks noGrp="1"/>
          </p:cNvSpPr>
          <p:nvPr>
            <p:ph type="title"/>
          </p:nvPr>
        </p:nvSpPr>
        <p:spPr>
          <a:xfrm>
            <a:off x="1422802" y="1123744"/>
            <a:ext cx="8911687" cy="594219"/>
          </a:xfrm>
        </p:spPr>
        <p:txBody>
          <a:bodyPr>
            <a:normAutofit/>
          </a:bodyPr>
          <a:lstStyle/>
          <a:p>
            <a:pPr algn="ctr"/>
            <a:r>
              <a:rPr lang="ru-RU" sz="2400" dirty="0">
                <a:latin typeface="Times New Roman" panose="02020603050405020304" pitchFamily="18" charset="0"/>
                <a:cs typeface="Times New Roman" panose="02020603050405020304" pitchFamily="18" charset="0"/>
              </a:rPr>
              <a:t>Поддержка бизнес-плана местной администрацией</a:t>
            </a:r>
          </a:p>
        </p:txBody>
      </p:sp>
      <p:sp>
        <p:nvSpPr>
          <p:cNvPr id="3" name="TextBox 2">
            <a:extLst>
              <a:ext uri="{FF2B5EF4-FFF2-40B4-BE49-F238E27FC236}">
                <a16:creationId xmlns:a16="http://schemas.microsoft.com/office/drawing/2014/main" xmlns="" id="{89CE7C38-AFD8-4FAB-8F4B-4345BC45F805}"/>
              </a:ext>
            </a:extLst>
          </p:cNvPr>
          <p:cNvSpPr txBox="1"/>
          <p:nvPr/>
        </p:nvSpPr>
        <p:spPr>
          <a:xfrm>
            <a:off x="1422802" y="1887398"/>
            <a:ext cx="10501343" cy="1815882"/>
          </a:xfrm>
          <a:prstGeom prst="rect">
            <a:avLst/>
          </a:prstGeom>
          <a:noFill/>
        </p:spPr>
        <p:txBody>
          <a:bodyPr wrap="square" rtlCol="0">
            <a:spAutoFit/>
          </a:bodyPr>
          <a:lstStyle/>
          <a:p>
            <a:r>
              <a:rPr lang="ru-RU" sz="1600" b="0" i="0" dirty="0">
                <a:solidFill>
                  <a:srgbClr val="000000"/>
                </a:solidFill>
                <a:effectLst/>
                <a:latin typeface="Times New Roman" panose="02020603050405020304" pitchFamily="18" charset="0"/>
                <a:ea typeface="Nirmala UI Semilight" panose="020B0402040204020203" pitchFamily="34" charset="0"/>
                <a:cs typeface="Times New Roman" panose="02020603050405020304" pitchFamily="18" charset="0"/>
              </a:rPr>
              <a:t>Бизнес-план может иметь значительную общественную полезность в следующих аспектах: </a:t>
            </a:r>
          </a:p>
          <a:p>
            <a:pPr marL="342900" indent="-342900">
              <a:buAutoNum type="arabicPeriod"/>
            </a:pPr>
            <a:r>
              <a:rPr lang="ru-RU" sz="1600" b="0" i="0" dirty="0">
                <a:solidFill>
                  <a:srgbClr val="000000"/>
                </a:solidFill>
                <a:effectLst/>
                <a:latin typeface="Times New Roman" panose="02020603050405020304" pitchFamily="18" charset="0"/>
                <a:ea typeface="Nirmala UI Semilight" panose="020B0402040204020203" pitchFamily="34" charset="0"/>
                <a:cs typeface="Times New Roman" panose="02020603050405020304" pitchFamily="18" charset="0"/>
              </a:rPr>
              <a:t>Создание рабочих мест: Предлагаемый бизнес может предоставить новые рабочие места, что способствует сокращению безработицы и улучшению экономического благосостояния в регионе. </a:t>
            </a:r>
          </a:p>
          <a:p>
            <a:pPr marL="342900" indent="-342900">
              <a:buAutoNum type="arabicPeriod"/>
            </a:pPr>
            <a:r>
              <a:rPr lang="ru-RU" sz="1600" b="0" i="0" dirty="0">
                <a:solidFill>
                  <a:srgbClr val="000000"/>
                </a:solidFill>
                <a:effectLst/>
                <a:latin typeface="Times New Roman" panose="02020603050405020304" pitchFamily="18" charset="0"/>
                <a:ea typeface="Nirmala UI Semilight" panose="020B0402040204020203" pitchFamily="34" charset="0"/>
                <a:cs typeface="Times New Roman" panose="02020603050405020304" pitchFamily="18" charset="0"/>
              </a:rPr>
              <a:t>Экономический рост: Успешный бизнес может способствовать росту местной экономики путем привлечения инвестиций, увеличения налоговых поступлений и стимулирования других отраслей. </a:t>
            </a:r>
          </a:p>
          <a:p>
            <a:pPr marL="342900" indent="-342900">
              <a:buAutoNum type="arabicPeriod"/>
            </a:pPr>
            <a:r>
              <a:rPr lang="ru-RU" sz="1600" b="0" i="0" dirty="0">
                <a:solidFill>
                  <a:srgbClr val="000000"/>
                </a:solidFill>
                <a:effectLst/>
                <a:latin typeface="Times New Roman" panose="02020603050405020304" pitchFamily="18" charset="0"/>
                <a:ea typeface="Nirmala UI Semilight" panose="020B0402040204020203" pitchFamily="34" charset="0"/>
                <a:cs typeface="Times New Roman" panose="02020603050405020304" pitchFamily="18" charset="0"/>
              </a:rPr>
              <a:t>Улучшение услуг и качества жизни: Бизнес, предлагающий новые продукты или услуги, может повысить уровень жизни в обществе, удовлетворяя потребности людей и улучшая их комфорт и благополучие. </a:t>
            </a:r>
          </a:p>
        </p:txBody>
      </p:sp>
      <p:pic>
        <p:nvPicPr>
          <p:cNvPr id="5" name="Рисунок 4">
            <a:extLst>
              <a:ext uri="{FF2B5EF4-FFF2-40B4-BE49-F238E27FC236}">
                <a16:creationId xmlns:a16="http://schemas.microsoft.com/office/drawing/2014/main" xmlns="" id="{6FC20CB7-436D-0438-C08E-AC1AE8FCAD43}"/>
              </a:ext>
            </a:extLst>
          </p:cNvPr>
          <p:cNvPicPr>
            <a:picLocks noChangeAspect="1"/>
          </p:cNvPicPr>
          <p:nvPr/>
        </p:nvPicPr>
        <p:blipFill>
          <a:blip r:embed="rId2"/>
          <a:stretch>
            <a:fillRect/>
          </a:stretch>
        </p:blipFill>
        <p:spPr>
          <a:xfrm>
            <a:off x="838200" y="4026981"/>
            <a:ext cx="3684104" cy="2465894"/>
          </a:xfrm>
          <a:prstGeom prst="rect">
            <a:avLst/>
          </a:prstGeom>
        </p:spPr>
      </p:pic>
      <p:pic>
        <p:nvPicPr>
          <p:cNvPr id="8" name="Рисунок 7">
            <a:extLst>
              <a:ext uri="{FF2B5EF4-FFF2-40B4-BE49-F238E27FC236}">
                <a16:creationId xmlns:a16="http://schemas.microsoft.com/office/drawing/2014/main" xmlns="" id="{E15B000F-B8E5-9B64-9F32-36698E06B460}"/>
              </a:ext>
            </a:extLst>
          </p:cNvPr>
          <p:cNvPicPr>
            <a:picLocks noChangeAspect="1"/>
          </p:cNvPicPr>
          <p:nvPr/>
        </p:nvPicPr>
        <p:blipFill>
          <a:blip r:embed="rId3"/>
          <a:stretch>
            <a:fillRect/>
          </a:stretch>
        </p:blipFill>
        <p:spPr>
          <a:xfrm>
            <a:off x="7286720" y="3703280"/>
            <a:ext cx="3328272" cy="2692494"/>
          </a:xfrm>
          <a:prstGeom prst="rect">
            <a:avLst/>
          </a:prstGeom>
        </p:spPr>
      </p:pic>
    </p:spTree>
    <p:extLst>
      <p:ext uri="{BB962C8B-B14F-4D97-AF65-F5344CB8AC3E}">
        <p14:creationId xmlns:p14="http://schemas.microsoft.com/office/powerpoint/2010/main" val="1855835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4C5770-6784-D630-5FE3-CC5964CE6235}"/>
              </a:ext>
            </a:extLst>
          </p:cNvPr>
          <p:cNvSpPr>
            <a:spLocks noGrp="1"/>
          </p:cNvSpPr>
          <p:nvPr>
            <p:ph type="title"/>
          </p:nvPr>
        </p:nvSpPr>
        <p:spPr>
          <a:xfrm>
            <a:off x="1706233" y="1344546"/>
            <a:ext cx="8911687" cy="521199"/>
          </a:xfrm>
        </p:spPr>
        <p:txBody>
          <a:bodyPr>
            <a:normAutofit/>
          </a:bodyPr>
          <a:lstStyle/>
          <a:p>
            <a:pPr algn="ctr"/>
            <a:r>
              <a:rPr lang="ru-RU" sz="2400" dirty="0">
                <a:latin typeface="Times New Roman" panose="02020603050405020304" pitchFamily="18" charset="0"/>
                <a:cs typeface="Times New Roman" panose="02020603050405020304" pitchFamily="18" charset="0"/>
              </a:rPr>
              <a:t>Поддержка бизнес-плана местной администрацией</a:t>
            </a:r>
          </a:p>
        </p:txBody>
      </p:sp>
      <p:sp>
        <p:nvSpPr>
          <p:cNvPr id="3" name="TextBox 2">
            <a:extLst>
              <a:ext uri="{FF2B5EF4-FFF2-40B4-BE49-F238E27FC236}">
                <a16:creationId xmlns:a16="http://schemas.microsoft.com/office/drawing/2014/main" xmlns="" id="{89CE7C38-AFD8-4FAB-8F4B-4345BC45F805}"/>
              </a:ext>
            </a:extLst>
          </p:cNvPr>
          <p:cNvSpPr txBox="1"/>
          <p:nvPr/>
        </p:nvSpPr>
        <p:spPr>
          <a:xfrm>
            <a:off x="2078584" y="2151727"/>
            <a:ext cx="9513052" cy="2554545"/>
          </a:xfrm>
          <a:prstGeom prst="rect">
            <a:avLst/>
          </a:prstGeom>
          <a:noFill/>
        </p:spPr>
        <p:txBody>
          <a:bodyPr wrap="square" rtlCol="0">
            <a:spAutoFit/>
          </a:bodyPr>
          <a:lstStyle/>
          <a:p>
            <a:r>
              <a:rPr lang="ru-RU" sz="1600" b="0" i="0" dirty="0">
                <a:solidFill>
                  <a:srgbClr val="000000"/>
                </a:solidFill>
                <a:effectLst/>
                <a:latin typeface="Times New Roman" panose="02020603050405020304" pitchFamily="18" charset="0"/>
                <a:ea typeface="Nirmala UI Semilight" panose="020B0402040204020203" pitchFamily="34" charset="0"/>
                <a:cs typeface="Times New Roman" panose="02020603050405020304" pitchFamily="18" charset="0"/>
              </a:rPr>
              <a:t>4. Инновации и технологический прогресс: Бизнес-планы, основанные на инновациях и новых технологиях, могут способствовать развитию и прогрессу в различных отраслях, повышая производительность, эффективность и качество продукции. </a:t>
            </a:r>
          </a:p>
          <a:p>
            <a:r>
              <a:rPr lang="ru-RU" sz="1600" dirty="0">
                <a:solidFill>
                  <a:srgbClr val="000000"/>
                </a:solidFill>
                <a:latin typeface="Times New Roman" panose="02020603050405020304" pitchFamily="18" charset="0"/>
                <a:ea typeface="Nirmala UI Semilight" panose="020B0402040204020203" pitchFamily="34" charset="0"/>
                <a:cs typeface="Times New Roman" panose="02020603050405020304" pitchFamily="18" charset="0"/>
              </a:rPr>
              <a:t>5. </a:t>
            </a:r>
            <a:r>
              <a:rPr lang="ru-RU" sz="1600" b="0" i="0" dirty="0">
                <a:solidFill>
                  <a:srgbClr val="000000"/>
                </a:solidFill>
                <a:effectLst/>
                <a:latin typeface="Times New Roman" panose="02020603050405020304" pitchFamily="18" charset="0"/>
                <a:ea typeface="Nirmala UI Semilight" panose="020B0402040204020203" pitchFamily="34" charset="0"/>
                <a:cs typeface="Times New Roman" panose="02020603050405020304" pitchFamily="18" charset="0"/>
              </a:rPr>
              <a:t>Социальная ответственность: Бизнес-планы, учитывающие социальные и экологические аспекты, могут способствовать решению социальных проблем и улучшению окружающей среды. Например, бизнес может участвовать в благотворительных программ, снижать воздействие на окружающую среду или принимать участие в социальных проектах. </a:t>
            </a:r>
          </a:p>
          <a:p>
            <a:r>
              <a:rPr lang="ru-RU" sz="1600" b="0" i="0" dirty="0">
                <a:solidFill>
                  <a:srgbClr val="000000"/>
                </a:solidFill>
                <a:effectLst/>
                <a:latin typeface="Times New Roman" panose="02020603050405020304" pitchFamily="18" charset="0"/>
                <a:ea typeface="Nirmala UI Semilight" panose="020B0402040204020203" pitchFamily="34" charset="0"/>
                <a:cs typeface="Times New Roman" panose="02020603050405020304" pitchFamily="18" charset="0"/>
              </a:rPr>
              <a:t>6. Развитие местного сообщества: Бизнес-планы, которые уделяют внимание развитию местного сообщества, могут способствовать укреплению социальной структуры, культурного наследия и общественной инфраструктуры региона.</a:t>
            </a:r>
            <a:endParaRPr lang="ru-RU" sz="1600" dirty="0">
              <a:latin typeface="Times New Roman" panose="02020603050405020304" pitchFamily="18" charset="0"/>
              <a:ea typeface="Nirmala UI Semilight" panose="020B0402040204020203" pitchFamily="34" charset="0"/>
              <a:cs typeface="Times New Roman" panose="02020603050405020304" pitchFamily="18" charset="0"/>
            </a:endParaRPr>
          </a:p>
        </p:txBody>
      </p:sp>
    </p:spTree>
    <p:extLst>
      <p:ext uri="{BB962C8B-B14F-4D97-AF65-F5344CB8AC3E}">
        <p14:creationId xmlns:p14="http://schemas.microsoft.com/office/powerpoint/2010/main" val="522762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FE38A5-0597-96BB-56B2-924849A01A9E}"/>
              </a:ext>
            </a:extLst>
          </p:cNvPr>
          <p:cNvSpPr>
            <a:spLocks noGrp="1"/>
          </p:cNvSpPr>
          <p:nvPr>
            <p:ph type="title"/>
          </p:nvPr>
        </p:nvSpPr>
        <p:spPr>
          <a:xfrm>
            <a:off x="838200" y="2177014"/>
            <a:ext cx="10515600" cy="1325563"/>
          </a:xfrm>
        </p:spPr>
        <p:txBody>
          <a:bodyPr>
            <a:normAutofit/>
          </a:bodyPr>
          <a:lstStyle/>
          <a:p>
            <a:pPr algn="ctr"/>
            <a:r>
              <a:rPr lang="ru-RU" sz="4400" dirty="0" smtClean="0">
                <a:latin typeface="Times New Roman" panose="02020603050405020304" pitchFamily="18" charset="0"/>
                <a:cs typeface="Times New Roman" panose="02020603050405020304" pitchFamily="18" charset="0"/>
              </a:rPr>
              <a:t>Желаем победы в конкурсе!</a:t>
            </a:r>
            <a:endParaRPr lang="ru-RU" sz="4400" dirty="0">
              <a:latin typeface="Times New Roman" panose="02020603050405020304" pitchFamily="18" charset="0"/>
              <a:cs typeface="Times New Roman" panose="02020603050405020304" pitchFamily="18" charset="0"/>
            </a:endParaRPr>
          </a:p>
        </p:txBody>
      </p:sp>
      <p:pic>
        <p:nvPicPr>
          <p:cNvPr id="2050" name="Picture 2" descr="https://thumbs.dreamstime.com/b/%D1%87%D0%B0%D1%88%D0%BA%D0%B0-%D1%82%D1%80%D0%BE%D1%84%D0%B5%D1%8F-478835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8834" y="3424687"/>
            <a:ext cx="2255330" cy="293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94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245D82-64AA-8EE1-DBF6-4A5CABC28C71}"/>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Аспекты бизнес-планирования</a:t>
            </a:r>
          </a:p>
        </p:txBody>
      </p:sp>
      <p:sp>
        <p:nvSpPr>
          <p:cNvPr id="3" name="TextBox 2">
            <a:extLst>
              <a:ext uri="{FF2B5EF4-FFF2-40B4-BE49-F238E27FC236}">
                <a16:creationId xmlns:a16="http://schemas.microsoft.com/office/drawing/2014/main" xmlns="" id="{7BB92478-44BF-EB36-082B-7B4570C230C5}"/>
              </a:ext>
            </a:extLst>
          </p:cNvPr>
          <p:cNvSpPr txBox="1"/>
          <p:nvPr/>
        </p:nvSpPr>
        <p:spPr>
          <a:xfrm>
            <a:off x="2075873" y="1573500"/>
            <a:ext cx="9792070" cy="4247317"/>
          </a:xfrm>
          <a:prstGeom prst="rect">
            <a:avLst/>
          </a:prstGeom>
          <a:noFill/>
        </p:spPr>
        <p:txBody>
          <a:bodyPr wrap="square" rtlCol="0">
            <a:spAutoFit/>
          </a:bodyPr>
          <a:lstStyle/>
          <a:p>
            <a:r>
              <a:rPr lang="ru-RU" b="0" i="0" dirty="0">
                <a:solidFill>
                  <a:srgbClr val="000000"/>
                </a:solidFill>
                <a:effectLst/>
                <a:latin typeface="Times New Roman" panose="02020603050405020304" pitchFamily="18" charset="0"/>
                <a:cs typeface="Times New Roman" panose="02020603050405020304" pitchFamily="18" charset="0"/>
              </a:rPr>
              <a:t>Понятие бизнес-планирования включает в себя такие аспекты, как: </a:t>
            </a:r>
          </a:p>
          <a:p>
            <a:endParaRPr lang="ru-RU" b="0" i="0" dirty="0">
              <a:solidFill>
                <a:srgbClr val="000000"/>
              </a:solidFill>
              <a:effectLst/>
              <a:latin typeface="Times New Roman" panose="02020603050405020304" pitchFamily="18" charset="0"/>
              <a:cs typeface="Times New Roman" panose="02020603050405020304" pitchFamily="18" charset="0"/>
            </a:endParaRPr>
          </a:p>
          <a:p>
            <a:pPr marL="342900" indent="-342900">
              <a:buAutoNum type="arabicPeriod"/>
            </a:pPr>
            <a:r>
              <a:rPr lang="ru-RU" b="1" i="0" dirty="0">
                <a:solidFill>
                  <a:srgbClr val="000000"/>
                </a:solidFill>
                <a:effectLst/>
                <a:latin typeface="Times New Roman" panose="02020603050405020304" pitchFamily="18" charset="0"/>
                <a:cs typeface="Times New Roman" panose="02020603050405020304" pitchFamily="18" charset="0"/>
              </a:rPr>
              <a:t>Определение целей и стратегии: </a:t>
            </a:r>
            <a:r>
              <a:rPr lang="ru-RU" b="0" i="0" dirty="0">
                <a:solidFill>
                  <a:srgbClr val="000000"/>
                </a:solidFill>
                <a:effectLst/>
                <a:latin typeface="Times New Roman" panose="02020603050405020304" pitchFamily="18" charset="0"/>
                <a:cs typeface="Times New Roman" panose="02020603050405020304" pitchFamily="18" charset="0"/>
              </a:rPr>
              <a:t>разработка четкого видения и миссии организации, определение основных целей и стратегических направлений развития. </a:t>
            </a:r>
          </a:p>
          <a:p>
            <a:pPr marL="342900" indent="-342900">
              <a:buAutoNum type="arabicPeriod"/>
            </a:pPr>
            <a:r>
              <a:rPr lang="ru-RU" b="1" i="0" dirty="0">
                <a:solidFill>
                  <a:srgbClr val="000000"/>
                </a:solidFill>
                <a:effectLst/>
                <a:latin typeface="Times New Roman" panose="02020603050405020304" pitchFamily="18" charset="0"/>
                <a:cs typeface="Times New Roman" panose="02020603050405020304" pitchFamily="18" charset="0"/>
              </a:rPr>
              <a:t>Анализ рынка и конкурентов</a:t>
            </a:r>
            <a:r>
              <a:rPr lang="ru-RU" b="0" i="0" dirty="0">
                <a:solidFill>
                  <a:srgbClr val="000000"/>
                </a:solidFill>
                <a:effectLst/>
                <a:latin typeface="Times New Roman" panose="02020603050405020304" pitchFamily="18" charset="0"/>
                <a:cs typeface="Times New Roman" panose="02020603050405020304" pitchFamily="18" charset="0"/>
              </a:rPr>
              <a:t>: изучение рыночной среды, идентификация потенциальных клиентов, анализ конкурентов и определение конкурентных преимуществ. </a:t>
            </a:r>
          </a:p>
          <a:p>
            <a:pPr marL="342900" indent="-342900">
              <a:buAutoNum type="arabicPeriod"/>
            </a:pPr>
            <a:r>
              <a:rPr lang="ru-RU" b="1" i="0" dirty="0">
                <a:solidFill>
                  <a:srgbClr val="000000"/>
                </a:solidFill>
                <a:effectLst/>
                <a:latin typeface="Times New Roman" panose="02020603050405020304" pitchFamily="18" charset="0"/>
                <a:cs typeface="Times New Roman" panose="02020603050405020304" pitchFamily="18" charset="0"/>
              </a:rPr>
              <a:t>Определение ресурсов и бюджета: </a:t>
            </a:r>
            <a:r>
              <a:rPr lang="ru-RU" b="0" i="0" dirty="0">
                <a:solidFill>
                  <a:srgbClr val="000000"/>
                </a:solidFill>
                <a:effectLst/>
                <a:latin typeface="Times New Roman" panose="02020603050405020304" pitchFamily="18" charset="0"/>
                <a:cs typeface="Times New Roman" panose="02020603050405020304" pitchFamily="18" charset="0"/>
              </a:rPr>
              <a:t>оценка необходимых ресурсов (финансовых, человеческих, материальных и пр.), разработка бюджета и плана расходов. </a:t>
            </a:r>
          </a:p>
          <a:p>
            <a:pPr marL="342900" indent="-342900">
              <a:buAutoNum type="arabicPeriod"/>
            </a:pPr>
            <a:r>
              <a:rPr lang="ru-RU" b="1" i="0" dirty="0">
                <a:solidFill>
                  <a:srgbClr val="000000"/>
                </a:solidFill>
                <a:effectLst/>
                <a:latin typeface="Times New Roman" panose="02020603050405020304" pitchFamily="18" charset="0"/>
                <a:cs typeface="Times New Roman" panose="02020603050405020304" pitchFamily="18" charset="0"/>
              </a:rPr>
              <a:t>Разработка маркетинговых и операционных стратегий: </a:t>
            </a:r>
            <a:r>
              <a:rPr lang="ru-RU" b="0" i="0" dirty="0">
                <a:solidFill>
                  <a:srgbClr val="000000"/>
                </a:solidFill>
                <a:effectLst/>
                <a:latin typeface="Times New Roman" panose="02020603050405020304" pitchFamily="18" charset="0"/>
                <a:cs typeface="Times New Roman" panose="02020603050405020304" pitchFamily="18" charset="0"/>
              </a:rPr>
              <a:t>определение методов продвижения продукции или услуги, разработка плана маркетинговых мероприятий, определение процессов и процедур для достижения поставленных целей. </a:t>
            </a:r>
          </a:p>
          <a:p>
            <a:pPr marL="342900" indent="-342900">
              <a:buAutoNum type="arabicPeriod"/>
            </a:pPr>
            <a:r>
              <a:rPr lang="ru-RU" b="1" i="0" dirty="0">
                <a:solidFill>
                  <a:srgbClr val="000000"/>
                </a:solidFill>
                <a:effectLst/>
                <a:latin typeface="Times New Roman" panose="02020603050405020304" pitchFamily="18" charset="0"/>
                <a:cs typeface="Times New Roman" panose="02020603050405020304" pitchFamily="18" charset="0"/>
              </a:rPr>
              <a:t>Оценка финансового результата и рисков: </a:t>
            </a:r>
            <a:r>
              <a:rPr lang="ru-RU" b="0" i="0" dirty="0">
                <a:solidFill>
                  <a:srgbClr val="000000"/>
                </a:solidFill>
                <a:effectLst/>
                <a:latin typeface="Times New Roman" panose="02020603050405020304" pitchFamily="18" charset="0"/>
                <a:cs typeface="Times New Roman" panose="02020603050405020304" pitchFamily="18" charset="0"/>
              </a:rPr>
              <a:t>прогнозирование доходов и расходов, оценка рентабельности и финансовой устойчивости, анализ рисков и разработка плана мер по их снижению.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34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97A9AA-1EAF-90D6-0459-5818CA008D46}"/>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Краткое описание организации</a:t>
            </a:r>
          </a:p>
        </p:txBody>
      </p:sp>
      <p:sp>
        <p:nvSpPr>
          <p:cNvPr id="3" name="TextBox 2">
            <a:extLst>
              <a:ext uri="{FF2B5EF4-FFF2-40B4-BE49-F238E27FC236}">
                <a16:creationId xmlns:a16="http://schemas.microsoft.com/office/drawing/2014/main" xmlns="" id="{E354E4C5-F888-4303-20A6-27FC71E7C223}"/>
              </a:ext>
            </a:extLst>
          </p:cNvPr>
          <p:cNvSpPr txBox="1"/>
          <p:nvPr/>
        </p:nvSpPr>
        <p:spPr>
          <a:xfrm>
            <a:off x="838200" y="1539767"/>
            <a:ext cx="10613994" cy="646331"/>
          </a:xfrm>
          <a:prstGeom prst="rect">
            <a:avLst/>
          </a:prstGeom>
          <a:noFill/>
        </p:spPr>
        <p:txBody>
          <a:bodyPr wrap="square" rtlCol="0">
            <a:spAutoFit/>
          </a:bodyPr>
          <a:lstStyle/>
          <a:p>
            <a:pPr algn="just"/>
            <a:r>
              <a:rPr lang="ru-RU" b="0" i="0" dirty="0">
                <a:solidFill>
                  <a:srgbClr val="000000"/>
                </a:solidFill>
                <a:effectLst/>
                <a:latin typeface="Times New Roman" panose="02020603050405020304" pitchFamily="18" charset="0"/>
                <a:cs typeface="Times New Roman" panose="02020603050405020304" pitchFamily="18" charset="0"/>
              </a:rPr>
              <a:t>Организация, инициирующая бизнес-план, может быть предпринимателем, стартапом, компанией или любой другой организацией, которая </a:t>
            </a:r>
            <a:r>
              <a:rPr lang="ru-RU" b="1" i="0" dirty="0">
                <a:solidFill>
                  <a:srgbClr val="000000"/>
                </a:solidFill>
                <a:effectLst/>
                <a:latin typeface="Times New Roman" panose="02020603050405020304" pitchFamily="18" charset="0"/>
                <a:cs typeface="Times New Roman" panose="02020603050405020304" pitchFamily="18" charset="0"/>
              </a:rPr>
              <a:t>стремится развивать свой бизнес или запустить новый проект.</a:t>
            </a:r>
            <a:r>
              <a:rPr lang="ru-RU" b="0" i="0" dirty="0">
                <a:solidFill>
                  <a:srgbClr val="000000"/>
                </a:solidFill>
                <a:effectLst/>
                <a:latin typeface="Times New Roman" panose="02020603050405020304" pitchFamily="18" charset="0"/>
                <a:cs typeface="Times New Roman" panose="02020603050405020304" pitchFamily="18" charset="0"/>
              </a:rPr>
              <a:t> </a:t>
            </a:r>
          </a:p>
        </p:txBody>
      </p:sp>
      <p:pic>
        <p:nvPicPr>
          <p:cNvPr id="4" name="Рисунок 3">
            <a:extLst>
              <a:ext uri="{FF2B5EF4-FFF2-40B4-BE49-F238E27FC236}">
                <a16:creationId xmlns:a16="http://schemas.microsoft.com/office/drawing/2014/main" xmlns="" id="{49971AA9-D807-033B-1182-2CB0397742EC}"/>
              </a:ext>
            </a:extLst>
          </p:cNvPr>
          <p:cNvPicPr>
            <a:picLocks noChangeAspect="1"/>
          </p:cNvPicPr>
          <p:nvPr/>
        </p:nvPicPr>
        <p:blipFill>
          <a:blip r:embed="rId2"/>
          <a:stretch>
            <a:fillRect/>
          </a:stretch>
        </p:blipFill>
        <p:spPr>
          <a:xfrm>
            <a:off x="911441" y="2680404"/>
            <a:ext cx="3936492" cy="3429000"/>
          </a:xfrm>
          <a:prstGeom prst="rect">
            <a:avLst/>
          </a:prstGeom>
        </p:spPr>
      </p:pic>
      <p:pic>
        <p:nvPicPr>
          <p:cNvPr id="5" name="Рисунок 4">
            <a:extLst>
              <a:ext uri="{FF2B5EF4-FFF2-40B4-BE49-F238E27FC236}">
                <a16:creationId xmlns:a16="http://schemas.microsoft.com/office/drawing/2014/main" xmlns="" id="{B3933991-7BA6-6BB1-72B7-64082E0EC90B}"/>
              </a:ext>
            </a:extLst>
          </p:cNvPr>
          <p:cNvPicPr>
            <a:picLocks noChangeAspect="1"/>
          </p:cNvPicPr>
          <p:nvPr/>
        </p:nvPicPr>
        <p:blipFill rotWithShape="1">
          <a:blip r:embed="rId3"/>
          <a:srcRect l="12583" t="19169" r="13537" b="13941"/>
          <a:stretch/>
        </p:blipFill>
        <p:spPr>
          <a:xfrm>
            <a:off x="6469602" y="2962561"/>
            <a:ext cx="4810957" cy="3266828"/>
          </a:xfrm>
          <a:prstGeom prst="rect">
            <a:avLst/>
          </a:prstGeom>
        </p:spPr>
      </p:pic>
    </p:spTree>
    <p:extLst>
      <p:ext uri="{BB962C8B-B14F-4D97-AF65-F5344CB8AC3E}">
        <p14:creationId xmlns:p14="http://schemas.microsoft.com/office/powerpoint/2010/main" val="270267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97A9AA-1EAF-90D6-0459-5818CA008D46}"/>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Краткое описание организации</a:t>
            </a:r>
          </a:p>
        </p:txBody>
      </p:sp>
      <p:sp>
        <p:nvSpPr>
          <p:cNvPr id="3" name="TextBox 2">
            <a:extLst>
              <a:ext uri="{FF2B5EF4-FFF2-40B4-BE49-F238E27FC236}">
                <a16:creationId xmlns:a16="http://schemas.microsoft.com/office/drawing/2014/main" xmlns="" id="{E354E4C5-F888-4303-20A6-27FC71E7C223}"/>
              </a:ext>
            </a:extLst>
          </p:cNvPr>
          <p:cNvSpPr txBox="1"/>
          <p:nvPr/>
        </p:nvSpPr>
        <p:spPr>
          <a:xfrm>
            <a:off x="1578006" y="1536680"/>
            <a:ext cx="9838139" cy="3693319"/>
          </a:xfrm>
          <a:prstGeom prst="rect">
            <a:avLst/>
          </a:prstGeom>
          <a:noFill/>
        </p:spPr>
        <p:txBody>
          <a:bodyPr wrap="square" rtlCol="0">
            <a:spAutoFit/>
          </a:bodyPr>
          <a:lstStyle/>
          <a:p>
            <a:r>
              <a:rPr lang="ru-RU" b="1" i="0" dirty="0">
                <a:solidFill>
                  <a:srgbClr val="000000"/>
                </a:solidFill>
                <a:effectLst/>
                <a:latin typeface="Times New Roman" panose="02020603050405020304" pitchFamily="18" charset="0"/>
                <a:cs typeface="Times New Roman" panose="02020603050405020304" pitchFamily="18" charset="0"/>
              </a:rPr>
              <a:t>Основные характеристики организации инициатора бизнес-плана включают: </a:t>
            </a:r>
          </a:p>
          <a:p>
            <a:endParaRPr lang="ru-RU" b="1" i="0" dirty="0">
              <a:solidFill>
                <a:srgbClr val="000000"/>
              </a:solidFill>
              <a:effectLst/>
              <a:latin typeface="Times New Roman" panose="02020603050405020304" pitchFamily="18" charset="0"/>
              <a:cs typeface="Times New Roman" panose="02020603050405020304" pitchFamily="18" charset="0"/>
            </a:endParaRPr>
          </a:p>
          <a:p>
            <a:pPr marL="342900" indent="-342900">
              <a:buAutoNum type="arabicPeriod"/>
            </a:pPr>
            <a:r>
              <a:rPr lang="ru-RU" b="1" i="0" dirty="0">
                <a:solidFill>
                  <a:srgbClr val="000000"/>
                </a:solidFill>
                <a:effectLst/>
                <a:latin typeface="Times New Roman" panose="02020603050405020304" pitchFamily="18" charset="0"/>
                <a:cs typeface="Times New Roman" panose="02020603050405020304" pitchFamily="18" charset="0"/>
              </a:rPr>
              <a:t>Тип организации:</a:t>
            </a:r>
            <a:r>
              <a:rPr lang="ru-RU" b="0" i="0" dirty="0">
                <a:solidFill>
                  <a:srgbClr val="000000"/>
                </a:solidFill>
                <a:effectLst/>
                <a:latin typeface="Times New Roman" panose="02020603050405020304" pitchFamily="18" charset="0"/>
                <a:cs typeface="Times New Roman" panose="02020603050405020304" pitchFamily="18" charset="0"/>
              </a:rPr>
              <a:t> это может быть физическое лицо, юридическое лицо, отдельный бизнес-подразделение или совместное предприятие. </a:t>
            </a:r>
          </a:p>
          <a:p>
            <a:pPr marL="342900" indent="-342900">
              <a:buAutoNum type="arabicPeriod"/>
            </a:pPr>
            <a:r>
              <a:rPr lang="ru-RU" b="1" i="0" dirty="0">
                <a:solidFill>
                  <a:srgbClr val="000000"/>
                </a:solidFill>
                <a:effectLst/>
                <a:latin typeface="Times New Roman" panose="02020603050405020304" pitchFamily="18" charset="0"/>
                <a:cs typeface="Times New Roman" panose="02020603050405020304" pitchFamily="18" charset="0"/>
              </a:rPr>
              <a:t>Сфера деятельности: </a:t>
            </a:r>
            <a:r>
              <a:rPr lang="ru-RU" b="0" i="0" dirty="0">
                <a:solidFill>
                  <a:srgbClr val="000000"/>
                </a:solidFill>
                <a:effectLst/>
                <a:latin typeface="Times New Roman" panose="02020603050405020304" pitchFamily="18" charset="0"/>
                <a:cs typeface="Times New Roman" panose="02020603050405020304" pitchFamily="18" charset="0"/>
              </a:rPr>
              <a:t>организация может работать в различных отраслях, таких как розничная торговля, производство, информационные технологии, финансы, здравоохранение и т.д.  </a:t>
            </a:r>
          </a:p>
          <a:p>
            <a:pPr marL="342900" indent="-342900">
              <a:buAutoNum type="arabicPeriod"/>
            </a:pPr>
            <a:r>
              <a:rPr lang="ru-RU" b="1" i="0" dirty="0">
                <a:solidFill>
                  <a:srgbClr val="000000"/>
                </a:solidFill>
                <a:effectLst/>
                <a:latin typeface="Times New Roman" panose="02020603050405020304" pitchFamily="18" charset="0"/>
                <a:cs typeface="Times New Roman" panose="02020603050405020304" pitchFamily="18" charset="0"/>
              </a:rPr>
              <a:t>Размер и масштаб: </a:t>
            </a:r>
            <a:r>
              <a:rPr lang="ru-RU" b="0" i="0" dirty="0">
                <a:solidFill>
                  <a:srgbClr val="000000"/>
                </a:solidFill>
                <a:effectLst/>
                <a:latin typeface="Times New Roman" panose="02020603050405020304" pitchFamily="18" charset="0"/>
                <a:cs typeface="Times New Roman" panose="02020603050405020304" pitchFamily="18" charset="0"/>
              </a:rPr>
              <a:t>организация может быть малым или крупным предприятием, в зависимости от численности сотрудников, оборота, активов и рыночной доли. </a:t>
            </a:r>
          </a:p>
          <a:p>
            <a:pPr marL="342900" indent="-342900">
              <a:buAutoNum type="arabicPeriod"/>
            </a:pPr>
            <a:r>
              <a:rPr lang="ru-RU" b="1" i="0" dirty="0">
                <a:solidFill>
                  <a:srgbClr val="000000"/>
                </a:solidFill>
                <a:effectLst/>
                <a:latin typeface="Times New Roman" panose="02020603050405020304" pitchFamily="18" charset="0"/>
                <a:cs typeface="Times New Roman" panose="02020603050405020304" pitchFamily="18" charset="0"/>
              </a:rPr>
              <a:t>История и опыт: </a:t>
            </a:r>
            <a:r>
              <a:rPr lang="ru-RU" b="0" i="0" dirty="0">
                <a:solidFill>
                  <a:srgbClr val="000000"/>
                </a:solidFill>
                <a:effectLst/>
                <a:latin typeface="Times New Roman" panose="02020603050405020304" pitchFamily="18" charset="0"/>
                <a:cs typeface="Times New Roman" panose="02020603050405020304" pitchFamily="18" charset="0"/>
              </a:rPr>
              <a:t>организация может быть новым стартапом без предыдущего опыта или устоявшейся компанией с многолетней историей работы. </a:t>
            </a:r>
          </a:p>
          <a:p>
            <a:pPr marL="342900" indent="-342900">
              <a:buAutoNum type="arabicPeriod"/>
            </a:pPr>
            <a:r>
              <a:rPr lang="ru-RU" b="1" i="0" dirty="0">
                <a:solidFill>
                  <a:srgbClr val="000000"/>
                </a:solidFill>
                <a:effectLst/>
                <a:latin typeface="Times New Roman" panose="02020603050405020304" pitchFamily="18" charset="0"/>
                <a:cs typeface="Times New Roman" panose="02020603050405020304" pitchFamily="18" charset="0"/>
              </a:rPr>
              <a:t>Цели и стратегия: </a:t>
            </a:r>
            <a:r>
              <a:rPr lang="ru-RU" b="0" i="0" dirty="0">
                <a:solidFill>
                  <a:srgbClr val="000000"/>
                </a:solidFill>
                <a:effectLst/>
                <a:latin typeface="Times New Roman" panose="02020603050405020304" pitchFamily="18" charset="0"/>
                <a:cs typeface="Times New Roman" panose="02020603050405020304" pitchFamily="18" charset="0"/>
              </a:rPr>
              <a:t>организация может иметь различные цели и стратегии развития, такие как увеличение прибыли, расширение рынка, внедрение новых продуктов или услуг.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97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FC132B-0CFE-15FF-AA45-A3A4AA5D54EE}"/>
              </a:ext>
            </a:extLst>
          </p:cNvPr>
          <p:cNvSpPr>
            <a:spLocks noGrp="1"/>
          </p:cNvSpPr>
          <p:nvPr>
            <p:ph type="title"/>
          </p:nvPr>
        </p:nvSpPr>
        <p:spPr>
          <a:xfrm>
            <a:off x="1828235" y="473229"/>
            <a:ext cx="8911687" cy="1280890"/>
          </a:xfrm>
        </p:spPr>
        <p:txBody>
          <a:bodyPr>
            <a:normAutofit/>
          </a:bodyPr>
          <a:lstStyle/>
          <a:p>
            <a:pPr algn="ctr"/>
            <a:r>
              <a:rPr lang="ru-RU" dirty="0">
                <a:latin typeface="Times New Roman" panose="02020603050405020304" pitchFamily="18" charset="0"/>
                <a:cs typeface="Times New Roman" panose="02020603050405020304" pitchFamily="18" charset="0"/>
              </a:rPr>
              <a:t>Краткое описание продукции или услуги</a:t>
            </a:r>
          </a:p>
        </p:txBody>
      </p:sp>
      <p:sp>
        <p:nvSpPr>
          <p:cNvPr id="3" name="TextBox 2">
            <a:extLst>
              <a:ext uri="{FF2B5EF4-FFF2-40B4-BE49-F238E27FC236}">
                <a16:creationId xmlns:a16="http://schemas.microsoft.com/office/drawing/2014/main" xmlns="" id="{B9C7A3DB-CB21-CC9C-D1FA-CCBE8F853EEA}"/>
              </a:ext>
            </a:extLst>
          </p:cNvPr>
          <p:cNvSpPr txBox="1"/>
          <p:nvPr/>
        </p:nvSpPr>
        <p:spPr>
          <a:xfrm>
            <a:off x="838200" y="1690688"/>
            <a:ext cx="4748814" cy="2308324"/>
          </a:xfrm>
          <a:prstGeom prst="rect">
            <a:avLst/>
          </a:prstGeom>
          <a:noFill/>
        </p:spPr>
        <p:txBody>
          <a:bodyPr wrap="square" rtlCol="0">
            <a:spAutoFit/>
          </a:bodyPr>
          <a:lstStyle/>
          <a:p>
            <a:r>
              <a:rPr lang="ru-RU" sz="1600" b="1" i="0" dirty="0">
                <a:solidFill>
                  <a:srgbClr val="000000"/>
                </a:solidFill>
                <a:effectLst/>
                <a:latin typeface="Times New Roman" panose="02020603050405020304" pitchFamily="18" charset="0"/>
                <a:cs typeface="Times New Roman" panose="02020603050405020304" pitchFamily="18" charset="0"/>
              </a:rPr>
              <a:t>Продукция</a:t>
            </a:r>
            <a:r>
              <a:rPr lang="ru-RU" sz="1600" b="0" i="0" dirty="0">
                <a:solidFill>
                  <a:srgbClr val="000000"/>
                </a:solidFill>
                <a:effectLst/>
                <a:latin typeface="Times New Roman" panose="02020603050405020304" pitchFamily="18" charset="0"/>
                <a:cs typeface="Times New Roman" panose="02020603050405020304" pitchFamily="18" charset="0"/>
              </a:rPr>
              <a:t>: Это может быть товар, созданный или произведенный организацией для продажи или использования. Продукция может быть физическим объектом, таким как одежда, электроника, мебель или автомобили, или это может быть цифровой продукт, такой как программное обеспечение, музыка, фильмы или книги. Описание продукции может включать информацию о ее особенностях, преимуществах, цене и способах использования. </a:t>
            </a:r>
            <a:endParaRPr lang="ru-RU" sz="1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6621231-52AD-E60A-C96F-6289B26FE9BC}"/>
              </a:ext>
            </a:extLst>
          </p:cNvPr>
          <p:cNvSpPr txBox="1"/>
          <p:nvPr/>
        </p:nvSpPr>
        <p:spPr>
          <a:xfrm>
            <a:off x="6201761" y="1754119"/>
            <a:ext cx="5486400" cy="2062103"/>
          </a:xfrm>
          <a:prstGeom prst="rect">
            <a:avLst/>
          </a:prstGeom>
          <a:noFill/>
        </p:spPr>
        <p:txBody>
          <a:bodyPr wrap="square" rtlCol="0">
            <a:spAutoFit/>
          </a:bodyPr>
          <a:lstStyle/>
          <a:p>
            <a:r>
              <a:rPr lang="ru-RU" sz="1600" b="1" i="0" dirty="0">
                <a:solidFill>
                  <a:srgbClr val="000000"/>
                </a:solidFill>
                <a:effectLst/>
                <a:latin typeface="Times New Roman" panose="02020603050405020304" pitchFamily="18" charset="0"/>
                <a:cs typeface="Times New Roman" panose="02020603050405020304" pitchFamily="18" charset="0"/>
              </a:rPr>
              <a:t>Услуги: </a:t>
            </a:r>
            <a:r>
              <a:rPr lang="ru-RU" sz="1600" b="0" i="0" dirty="0">
                <a:solidFill>
                  <a:srgbClr val="000000"/>
                </a:solidFill>
                <a:effectLst/>
                <a:latin typeface="Times New Roman" panose="02020603050405020304" pitchFamily="18" charset="0"/>
                <a:cs typeface="Times New Roman" panose="02020603050405020304" pitchFamily="18" charset="0"/>
              </a:rPr>
              <a:t>Это может быть деятельность, предоставляемая организацией для удовлетворения потребностей или решения проблем клиентов. Услуги могут включать консультации, обучение, ремонт, обслуживание, транспортные услуги, медицинское обслуживание, финансовые услуги и многое другое. Описание услуг может включать информацию о их характеристиках, процессе предоставления, стоимости и преимуществах для клиентов.</a:t>
            </a:r>
            <a:endParaRPr lang="ru-RU" sz="16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F0FC71E4-51A7-A044-4533-3201795147C8}"/>
              </a:ext>
            </a:extLst>
          </p:cNvPr>
          <p:cNvPicPr>
            <a:picLocks noChangeAspect="1"/>
          </p:cNvPicPr>
          <p:nvPr/>
        </p:nvPicPr>
        <p:blipFill>
          <a:blip r:embed="rId2"/>
          <a:stretch>
            <a:fillRect/>
          </a:stretch>
        </p:blipFill>
        <p:spPr>
          <a:xfrm>
            <a:off x="6604988" y="4125874"/>
            <a:ext cx="4134934" cy="2308325"/>
          </a:xfrm>
          <a:prstGeom prst="rect">
            <a:avLst/>
          </a:prstGeom>
        </p:spPr>
      </p:pic>
      <p:pic>
        <p:nvPicPr>
          <p:cNvPr id="6" name="Рисунок 5">
            <a:extLst>
              <a:ext uri="{FF2B5EF4-FFF2-40B4-BE49-F238E27FC236}">
                <a16:creationId xmlns:a16="http://schemas.microsoft.com/office/drawing/2014/main" xmlns="" id="{59A9595A-BA0B-B151-A7DD-4F7FD0A87AC8}"/>
              </a:ext>
            </a:extLst>
          </p:cNvPr>
          <p:cNvPicPr>
            <a:picLocks noChangeAspect="1"/>
          </p:cNvPicPr>
          <p:nvPr/>
        </p:nvPicPr>
        <p:blipFill>
          <a:blip r:embed="rId3"/>
          <a:stretch>
            <a:fillRect/>
          </a:stretch>
        </p:blipFill>
        <p:spPr>
          <a:xfrm>
            <a:off x="1452078" y="3893414"/>
            <a:ext cx="3006936" cy="2308324"/>
          </a:xfrm>
          <a:prstGeom prst="rect">
            <a:avLst/>
          </a:prstGeom>
        </p:spPr>
      </p:pic>
    </p:spTree>
    <p:extLst>
      <p:ext uri="{BB962C8B-B14F-4D97-AF65-F5344CB8AC3E}">
        <p14:creationId xmlns:p14="http://schemas.microsoft.com/office/powerpoint/2010/main" val="342813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201CF57-C8DF-18E1-BD36-B9423EBA37DA}"/>
              </a:ext>
            </a:extLst>
          </p:cNvPr>
          <p:cNvSpPr>
            <a:spLocks noGrp="1"/>
          </p:cNvSpPr>
          <p:nvPr>
            <p:ph type="title"/>
          </p:nvPr>
        </p:nvSpPr>
        <p:spPr>
          <a:xfrm>
            <a:off x="2592924" y="624110"/>
            <a:ext cx="8911687" cy="807526"/>
          </a:xfrm>
        </p:spPr>
        <p:txBody>
          <a:bodyPr/>
          <a:lstStyle/>
          <a:p>
            <a:pPr algn="ctr"/>
            <a:r>
              <a:rPr lang="ru-RU" dirty="0">
                <a:latin typeface="Times New Roman" panose="02020603050405020304" pitchFamily="18" charset="0"/>
                <a:cs typeface="Times New Roman" panose="02020603050405020304" pitchFamily="18" charset="0"/>
              </a:rPr>
              <a:t>Общие сведения о потенциале рынка</a:t>
            </a:r>
          </a:p>
        </p:txBody>
      </p:sp>
      <p:sp>
        <p:nvSpPr>
          <p:cNvPr id="3" name="TextBox 2">
            <a:extLst>
              <a:ext uri="{FF2B5EF4-FFF2-40B4-BE49-F238E27FC236}">
                <a16:creationId xmlns:a16="http://schemas.microsoft.com/office/drawing/2014/main" xmlns="" id="{1FF4A49F-C6E2-F472-44AA-A98984F5FCA5}"/>
              </a:ext>
            </a:extLst>
          </p:cNvPr>
          <p:cNvSpPr txBox="1"/>
          <p:nvPr/>
        </p:nvSpPr>
        <p:spPr>
          <a:xfrm>
            <a:off x="1740853" y="1905000"/>
            <a:ext cx="10151166" cy="4031873"/>
          </a:xfrm>
          <a:prstGeom prst="rect">
            <a:avLst/>
          </a:prstGeom>
          <a:noFill/>
        </p:spPr>
        <p:txBody>
          <a:bodyPr wrap="square" rtlCol="0">
            <a:spAutoFit/>
          </a:bodyPr>
          <a:lstStyle/>
          <a:p>
            <a:pPr marL="342900" indent="-342900">
              <a:buAutoNum type="arabicPeriod"/>
            </a:pPr>
            <a:r>
              <a:rPr lang="ru-RU" sz="1600" b="1" i="0" dirty="0">
                <a:solidFill>
                  <a:srgbClr val="000000"/>
                </a:solidFill>
                <a:effectLst/>
                <a:latin typeface="Times New Roman" panose="02020603050405020304" pitchFamily="18" charset="0"/>
                <a:cs typeface="Times New Roman" panose="02020603050405020304" pitchFamily="18" charset="0"/>
              </a:rPr>
              <a:t>Размер рынка: </a:t>
            </a:r>
            <a:r>
              <a:rPr lang="ru-RU" sz="1600" b="0" i="0" dirty="0">
                <a:solidFill>
                  <a:srgbClr val="000000"/>
                </a:solidFill>
                <a:effectLst/>
                <a:latin typeface="Times New Roman" panose="02020603050405020304" pitchFamily="18" charset="0"/>
                <a:cs typeface="Times New Roman" panose="02020603050405020304" pitchFamily="18" charset="0"/>
              </a:rPr>
              <a:t>Это оценка общего объема рынка в денежном выражении или количестве потребителей. Он может измеряться в терминах общего объема продаж или числа потенциальных клиентов. Знание размера рынка позволяет понять его масштаб и потенциальные возможности для роста. </a:t>
            </a:r>
          </a:p>
          <a:p>
            <a:pPr marL="342900" indent="-342900">
              <a:buAutoNum type="arabicPeriod"/>
            </a:pPr>
            <a:r>
              <a:rPr lang="ru-RU" sz="1600" b="1" i="0" dirty="0">
                <a:solidFill>
                  <a:srgbClr val="000000"/>
                </a:solidFill>
                <a:effectLst/>
                <a:latin typeface="Times New Roman" panose="02020603050405020304" pitchFamily="18" charset="0"/>
                <a:cs typeface="Times New Roman" panose="02020603050405020304" pitchFamily="18" charset="0"/>
              </a:rPr>
              <a:t>Тенденции роста: </a:t>
            </a:r>
            <a:r>
              <a:rPr lang="ru-RU" sz="1600" b="0" i="0" dirty="0">
                <a:solidFill>
                  <a:srgbClr val="000000"/>
                </a:solidFill>
                <a:effectLst/>
                <a:latin typeface="Times New Roman" panose="02020603050405020304" pitchFamily="18" charset="0"/>
                <a:cs typeface="Times New Roman" panose="02020603050405020304" pitchFamily="18" charset="0"/>
              </a:rPr>
              <a:t>Изучение тенденций роста рынка позволяет определить, насколько динамичен и перспективен данный сектор. Это может включать анализ исторических данных о росте объемов продаж, ожидаемых изменений в спросе, влияние новых технологий или трендов на рынок. </a:t>
            </a:r>
          </a:p>
          <a:p>
            <a:pPr marL="342900" indent="-342900">
              <a:buAutoNum type="arabicPeriod"/>
            </a:pPr>
            <a:r>
              <a:rPr lang="ru-RU" sz="1600" b="1" i="0" dirty="0">
                <a:solidFill>
                  <a:srgbClr val="000000"/>
                </a:solidFill>
                <a:effectLst/>
                <a:latin typeface="Times New Roman" panose="02020603050405020304" pitchFamily="18" charset="0"/>
                <a:cs typeface="Times New Roman" panose="02020603050405020304" pitchFamily="18" charset="0"/>
              </a:rPr>
              <a:t>Сегментация рынка: </a:t>
            </a:r>
            <a:r>
              <a:rPr lang="ru-RU" sz="1600" b="0" i="0" dirty="0">
                <a:solidFill>
                  <a:srgbClr val="000000"/>
                </a:solidFill>
                <a:effectLst/>
                <a:latin typeface="Times New Roman" panose="02020603050405020304" pitchFamily="18" charset="0"/>
                <a:cs typeface="Times New Roman" panose="02020603050405020304" pitchFamily="18" charset="0"/>
              </a:rPr>
              <a:t>Рынок может быть разделен на различные сегменты на основе таких факторов, как география, демография, поведение потребителей или вида продукции. Изучение сегментации рынка позволяет определить целевую аудиторию и разработать более эффективные маркетинговые стратегии. </a:t>
            </a:r>
          </a:p>
          <a:p>
            <a:pPr marL="342900" indent="-342900">
              <a:buAutoNum type="arabicPeriod"/>
            </a:pPr>
            <a:r>
              <a:rPr lang="ru-RU" sz="1600" b="1" i="0" dirty="0">
                <a:solidFill>
                  <a:srgbClr val="000000"/>
                </a:solidFill>
                <a:effectLst/>
                <a:latin typeface="Times New Roman" panose="02020603050405020304" pitchFamily="18" charset="0"/>
                <a:cs typeface="Times New Roman" panose="02020603050405020304" pitchFamily="18" charset="0"/>
              </a:rPr>
              <a:t>Конкуренция: </a:t>
            </a:r>
            <a:r>
              <a:rPr lang="ru-RU" sz="1600" b="0" i="0" dirty="0">
                <a:solidFill>
                  <a:srgbClr val="000000"/>
                </a:solidFill>
                <a:effectLst/>
                <a:latin typeface="Times New Roman" panose="02020603050405020304" pitchFamily="18" charset="0"/>
                <a:cs typeface="Times New Roman" panose="02020603050405020304" pitchFamily="18" charset="0"/>
              </a:rPr>
              <a:t>Оценка конкуренции на рынке позволяет понять, насколько насыщен данный сектор, кто является основными конкурентами и какие преимущества нужно иметь, чтобы выделиться на фоне конкуренции. Это может включать анализ конкурентов, их доли рынка, стратегий и сильных сторон. </a:t>
            </a:r>
          </a:p>
          <a:p>
            <a:pPr marL="342900" indent="-342900">
              <a:buAutoNum type="arabicPeriod"/>
            </a:pPr>
            <a:r>
              <a:rPr lang="ru-RU" sz="1600" b="1" i="0" dirty="0">
                <a:solidFill>
                  <a:srgbClr val="000000"/>
                </a:solidFill>
                <a:effectLst/>
                <a:latin typeface="Times New Roman" panose="02020603050405020304" pitchFamily="18" charset="0"/>
                <a:cs typeface="Times New Roman" panose="02020603050405020304" pitchFamily="18" charset="0"/>
              </a:rPr>
              <a:t>Возможности для развития: </a:t>
            </a:r>
            <a:r>
              <a:rPr lang="ru-RU" sz="1600" b="0" i="0" dirty="0">
                <a:solidFill>
                  <a:srgbClr val="000000"/>
                </a:solidFill>
                <a:effectLst/>
                <a:latin typeface="Times New Roman" panose="02020603050405020304" pitchFamily="18" charset="0"/>
                <a:cs typeface="Times New Roman" panose="02020603050405020304" pitchFamily="18" charset="0"/>
              </a:rPr>
              <a:t>Изучение рыночных тенденций и потребностей потребителей может помочь выявить возможности для развития новых продуктов или услуг, заполнения пробелов на рынке или входа на новые рынки. Оценка потенциала рынка позволяет определить, насколько успешными могут быть эти возможности.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86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0E22BBD-2544-85F3-48DD-3E0F4FD2CFB4}"/>
              </a:ext>
            </a:extLst>
          </p:cNvPr>
          <p:cNvSpPr>
            <a:spLocks noGrp="1"/>
          </p:cNvSpPr>
          <p:nvPr>
            <p:ph type="title"/>
          </p:nvPr>
        </p:nvSpPr>
        <p:spPr>
          <a:xfrm>
            <a:off x="2204997" y="642583"/>
            <a:ext cx="8911687" cy="1280890"/>
          </a:xfrm>
        </p:spPr>
        <p:txBody>
          <a:bodyPr>
            <a:normAutofit/>
          </a:bodyPr>
          <a:lstStyle/>
          <a:p>
            <a:pPr algn="ctr"/>
            <a:r>
              <a:rPr lang="ru-RU" dirty="0">
                <a:latin typeface="Times New Roman" panose="02020603050405020304" pitchFamily="18" charset="0"/>
                <a:cs typeface="Times New Roman" panose="02020603050405020304" pitchFamily="18" charset="0"/>
              </a:rPr>
              <a:t>Краткое описание стратегии развития бизнеса, рисков</a:t>
            </a:r>
          </a:p>
        </p:txBody>
      </p:sp>
      <p:sp>
        <p:nvSpPr>
          <p:cNvPr id="3" name="TextBox 2">
            <a:extLst>
              <a:ext uri="{FF2B5EF4-FFF2-40B4-BE49-F238E27FC236}">
                <a16:creationId xmlns:a16="http://schemas.microsoft.com/office/drawing/2014/main" xmlns="" id="{91B622F3-7AB0-F109-5F5F-CD30BC948A94}"/>
              </a:ext>
            </a:extLst>
          </p:cNvPr>
          <p:cNvSpPr txBox="1"/>
          <p:nvPr/>
        </p:nvSpPr>
        <p:spPr>
          <a:xfrm>
            <a:off x="2454564" y="2124362"/>
            <a:ext cx="8911687" cy="1754326"/>
          </a:xfrm>
          <a:prstGeom prst="rect">
            <a:avLst/>
          </a:prstGeom>
          <a:noFill/>
        </p:spPr>
        <p:txBody>
          <a:bodyPr wrap="square" rtlCol="0">
            <a:spAutoFit/>
          </a:bodyPr>
          <a:lstStyle/>
          <a:p>
            <a:r>
              <a:rPr lang="ru-RU" b="1" i="0" dirty="0">
                <a:effectLst/>
                <a:latin typeface="Times New Roman" panose="02020603050405020304" pitchFamily="18" charset="0"/>
                <a:cs typeface="Times New Roman" panose="02020603050405020304" pitchFamily="18" charset="0"/>
              </a:rPr>
              <a:t>Стратегия развития бизнеса </a:t>
            </a:r>
            <a:r>
              <a:rPr lang="ru-RU" b="0" i="0" dirty="0">
                <a:effectLst/>
                <a:latin typeface="Times New Roman" panose="02020603050405020304" pitchFamily="18" charset="0"/>
                <a:cs typeface="Times New Roman" panose="02020603050405020304" pitchFamily="18" charset="0"/>
              </a:rPr>
              <a:t>– это план действий, разработанный организацией для достижения своих целей и обеспечения долгосрочного успеха. Она определяет основные направления и приоритеты развития, методы и инструменты для их достижения.</a:t>
            </a:r>
          </a:p>
          <a:p>
            <a:endParaRPr lang="ru-RU" dirty="0">
              <a:latin typeface="Times New Roman" panose="02020603050405020304" pitchFamily="18" charset="0"/>
              <a:cs typeface="Times New Roman" panose="02020603050405020304" pitchFamily="18" charset="0"/>
            </a:endParaRPr>
          </a:p>
          <a:p>
            <a:r>
              <a:rPr lang="ru-RU" b="1" i="0" dirty="0">
                <a:effectLst/>
                <a:latin typeface="Times New Roman" panose="02020603050405020304" pitchFamily="18" charset="0"/>
                <a:cs typeface="Times New Roman" panose="02020603050405020304" pitchFamily="18" charset="0"/>
              </a:rPr>
              <a:t>Риск</a:t>
            </a:r>
            <a:r>
              <a:rPr lang="ru-RU" b="0" i="0" dirty="0">
                <a:effectLst/>
                <a:latin typeface="Times New Roman" panose="02020603050405020304" pitchFamily="18" charset="0"/>
                <a:cs typeface="Times New Roman" panose="02020603050405020304" pitchFamily="18" charset="0"/>
              </a:rPr>
              <a:t> — </a:t>
            </a:r>
            <a:r>
              <a:rPr lang="ru-RU" i="0" dirty="0">
                <a:effectLst/>
                <a:latin typeface="Times New Roman" panose="02020603050405020304" pitchFamily="18" charset="0"/>
                <a:cs typeface="Times New Roman" panose="02020603050405020304" pitchFamily="18" charset="0"/>
              </a:rPr>
              <a:t>это </a:t>
            </a:r>
            <a:r>
              <a:rPr lang="ru-RU" b="0" i="0" dirty="0">
                <a:effectLst/>
                <a:latin typeface="Times New Roman" panose="02020603050405020304" pitchFamily="18" charset="0"/>
                <a:cs typeface="Times New Roman" panose="02020603050405020304" pitchFamily="18" charset="0"/>
              </a:rPr>
              <a:t>возможность возникновения неблагоприятных ситуаций в ходе реализации планов и исполнения бюджетов предприятия.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92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716BE5E-7907-C72E-A0AD-93D988368013}"/>
              </a:ext>
            </a:extLst>
          </p:cNvPr>
          <p:cNvSpPr>
            <a:spLocks noGrp="1"/>
          </p:cNvSpPr>
          <p:nvPr>
            <p:ph type="title"/>
          </p:nvPr>
        </p:nvSpPr>
        <p:spPr>
          <a:xfrm>
            <a:off x="1567687" y="624110"/>
            <a:ext cx="8911687" cy="1280890"/>
          </a:xfrm>
        </p:spPr>
        <p:txBody>
          <a:bodyPr>
            <a:normAutofit/>
          </a:bodyPr>
          <a:lstStyle/>
          <a:p>
            <a:pPr algn="ctr"/>
            <a:r>
              <a:rPr lang="ru-RU" dirty="0">
                <a:latin typeface="Times New Roman" panose="02020603050405020304" pitchFamily="18" charset="0"/>
                <a:cs typeface="Times New Roman" panose="02020603050405020304" pitchFamily="18" charset="0"/>
              </a:rPr>
              <a:t>Экономическая эффективность</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бизнес-плана</a:t>
            </a:r>
          </a:p>
        </p:txBody>
      </p:sp>
      <p:sp>
        <p:nvSpPr>
          <p:cNvPr id="3" name="TextBox 2">
            <a:extLst>
              <a:ext uri="{FF2B5EF4-FFF2-40B4-BE49-F238E27FC236}">
                <a16:creationId xmlns:a16="http://schemas.microsoft.com/office/drawing/2014/main" xmlns="" id="{9F44FCBA-8E71-CE54-114B-084D125E1228}"/>
              </a:ext>
            </a:extLst>
          </p:cNvPr>
          <p:cNvSpPr txBox="1"/>
          <p:nvPr/>
        </p:nvSpPr>
        <p:spPr>
          <a:xfrm>
            <a:off x="1348509" y="1905000"/>
            <a:ext cx="10233891" cy="4278094"/>
          </a:xfrm>
          <a:prstGeom prst="rect">
            <a:avLst/>
          </a:prstGeom>
          <a:noFill/>
        </p:spPr>
        <p:txBody>
          <a:bodyPr wrap="square" rtlCol="0">
            <a:spAutoFit/>
          </a:bodyPr>
          <a:lstStyle/>
          <a:p>
            <a:r>
              <a:rPr lang="ru-RU" sz="1600" b="0" i="0" dirty="0">
                <a:solidFill>
                  <a:srgbClr val="000000"/>
                </a:solidFill>
                <a:effectLst/>
                <a:latin typeface="Times New Roman" panose="02020603050405020304" pitchFamily="18" charset="0"/>
                <a:cs typeface="Times New Roman" panose="02020603050405020304" pitchFamily="18" charset="0"/>
              </a:rPr>
              <a:t>Экономическая эффективность бизнес-плана оценивается по различным показателям, таким как прибыльность, рентабельность, окупаемость инвестиций и др. Она определяется в результате анализа финансовых прогнозов, бюджетирования, расчета себестоимости и доходов от бизнеса. </a:t>
            </a:r>
          </a:p>
          <a:p>
            <a:r>
              <a:rPr lang="ru-RU" sz="1600" b="0" i="0" dirty="0">
                <a:solidFill>
                  <a:srgbClr val="000000"/>
                </a:solidFill>
                <a:effectLst/>
                <a:latin typeface="Times New Roman" panose="02020603050405020304" pitchFamily="18" charset="0"/>
                <a:cs typeface="Times New Roman" panose="02020603050405020304" pitchFamily="18" charset="0"/>
              </a:rPr>
              <a:t>Оценка экономической эффективности бизнес-плана позволяет определить, насколько успешным может быть предлагаемый бизнес проект. </a:t>
            </a:r>
          </a:p>
          <a:p>
            <a:endParaRPr lang="ru-RU" sz="1600" dirty="0">
              <a:solidFill>
                <a:srgbClr val="000000"/>
              </a:solidFill>
              <a:latin typeface="Times New Roman" panose="02020603050405020304" pitchFamily="18" charset="0"/>
              <a:cs typeface="Times New Roman" panose="02020603050405020304" pitchFamily="18" charset="0"/>
            </a:endParaRPr>
          </a:p>
          <a:p>
            <a:r>
              <a:rPr lang="ru-RU" sz="1600" b="0" i="0" dirty="0">
                <a:solidFill>
                  <a:srgbClr val="000000"/>
                </a:solidFill>
                <a:effectLst/>
                <a:latin typeface="Times New Roman" panose="02020603050405020304" pitchFamily="18" charset="0"/>
                <a:cs typeface="Times New Roman" panose="02020603050405020304" pitchFamily="18" charset="0"/>
              </a:rPr>
              <a:t>Ключевые факторы, влияющие на экономическую эффективность, включают: </a:t>
            </a:r>
          </a:p>
          <a:p>
            <a:pPr marL="342900" indent="-342900">
              <a:buAutoNum type="arabicPeriod"/>
            </a:pPr>
            <a:r>
              <a:rPr lang="ru-RU" sz="1600" b="0" i="0" dirty="0">
                <a:solidFill>
                  <a:srgbClr val="000000"/>
                </a:solidFill>
                <a:effectLst/>
                <a:latin typeface="Times New Roman" panose="02020603050405020304" pitchFamily="18" charset="0"/>
                <a:cs typeface="Times New Roman" panose="02020603050405020304" pitchFamily="18" charset="0"/>
              </a:rPr>
              <a:t>Прибыльность: Рассчитывается как разница между доходами и затратами. Чем выше прибыльность, тем более эффективным считается бизнес-план. </a:t>
            </a:r>
          </a:p>
          <a:p>
            <a:pPr marL="342900" indent="-342900">
              <a:buAutoNum type="arabicPeriod"/>
            </a:pPr>
            <a:r>
              <a:rPr lang="ru-RU" sz="1600" b="0" i="0" dirty="0">
                <a:solidFill>
                  <a:srgbClr val="000000"/>
                </a:solidFill>
                <a:effectLst/>
                <a:latin typeface="Times New Roman" panose="02020603050405020304" pitchFamily="18" charset="0"/>
                <a:cs typeface="Times New Roman" panose="02020603050405020304" pitchFamily="18" charset="0"/>
              </a:rPr>
              <a:t>Окупаемость инвестиций: Определяет, сколько времени потребуется для полного возврата вложенных средств. Чем быстрее проект окупится, тем более эффективным считается бизнес-план. </a:t>
            </a:r>
          </a:p>
          <a:p>
            <a:pPr marL="342900" indent="-342900">
              <a:buAutoNum type="arabicPeriod"/>
            </a:pPr>
            <a:r>
              <a:rPr lang="ru-RU" sz="1600" b="0" i="0" dirty="0">
                <a:solidFill>
                  <a:srgbClr val="000000"/>
                </a:solidFill>
                <a:effectLst/>
                <a:latin typeface="Times New Roman" panose="02020603050405020304" pitchFamily="18" charset="0"/>
                <a:cs typeface="Times New Roman" panose="02020603050405020304" pitchFamily="18" charset="0"/>
              </a:rPr>
              <a:t>Рентабельность: Оценивает, насколько эффективно используются ресурсы и капитал. Чем выше рентабельность, тем лучше. </a:t>
            </a:r>
          </a:p>
          <a:p>
            <a:pPr marL="342900" indent="-342900">
              <a:buAutoNum type="arabicPeriod"/>
            </a:pPr>
            <a:r>
              <a:rPr lang="ru-RU" sz="1600" b="0" i="0" dirty="0">
                <a:solidFill>
                  <a:srgbClr val="000000"/>
                </a:solidFill>
                <a:effectLst/>
                <a:latin typeface="Times New Roman" panose="02020603050405020304" pitchFamily="18" charset="0"/>
                <a:cs typeface="Times New Roman" panose="02020603050405020304" pitchFamily="18" charset="0"/>
              </a:rPr>
              <a:t>Динамика доходов: Анализирует рост доходов с течением времени. Если доходы прогнозируются на устойчивом восходящем тренде, это может указывать на высокую экономическую эффективность. </a:t>
            </a:r>
          </a:p>
          <a:p>
            <a:pPr marL="342900" indent="-342900">
              <a:buAutoNum type="arabicPeriod"/>
            </a:pPr>
            <a:r>
              <a:rPr lang="ru-RU" sz="1600" b="0" i="0" dirty="0">
                <a:solidFill>
                  <a:srgbClr val="000000"/>
                </a:solidFill>
                <a:effectLst/>
                <a:latin typeface="Times New Roman" panose="02020603050405020304" pitchFamily="18" charset="0"/>
                <a:cs typeface="Times New Roman" panose="02020603050405020304" pitchFamily="18" charset="0"/>
              </a:rPr>
              <a:t>Себестоимость: Определяет затраты на производство товара или оказание услуг. Чем ниже себестоимость, тем более эффективным является бизнес-план.</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793855"/>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256</TotalTime>
  <Words>2021</Words>
  <Application>Microsoft Office PowerPoint</Application>
  <PresentationFormat>Широкоэкранный</PresentationFormat>
  <Paragraphs>123</Paragraphs>
  <Slides>24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vt:lpstr>
      <vt:lpstr>Calibri</vt:lpstr>
      <vt:lpstr>Century Gothic</vt:lpstr>
      <vt:lpstr>Nirmala UI Semilight</vt:lpstr>
      <vt:lpstr>Roboto</vt:lpstr>
      <vt:lpstr>Times New Roman</vt:lpstr>
      <vt:lpstr>Wingdings 3</vt:lpstr>
      <vt:lpstr>Легкий дым</vt:lpstr>
      <vt:lpstr>    Бизнес-планирование  (рекомендации для обучающихся общеобразовательных учреждений для подготовки к конкурсу предпринимательских проектов)</vt:lpstr>
      <vt:lpstr>Сущность бизнес-планирования</vt:lpstr>
      <vt:lpstr>Аспекты бизнес-планирования</vt:lpstr>
      <vt:lpstr>Краткое описание организации</vt:lpstr>
      <vt:lpstr>Краткое описание организации</vt:lpstr>
      <vt:lpstr>Краткое описание продукции или услуги</vt:lpstr>
      <vt:lpstr>Общие сведения о потенциале рынка</vt:lpstr>
      <vt:lpstr>Краткое описание стратегии развития бизнеса, рисков</vt:lpstr>
      <vt:lpstr>Экономическая эффективность  бизнес-плана</vt:lpstr>
      <vt:lpstr>Производственный план</vt:lpstr>
      <vt:lpstr>План сбыта</vt:lpstr>
      <vt:lpstr>Финансовый план</vt:lpstr>
      <vt:lpstr>Финансовый план</vt:lpstr>
      <vt:lpstr>Показатели эффективности проекта, используемые для составления финансового плана</vt:lpstr>
      <vt:lpstr>Показатели эффективности проекта, используемые для составления финансового плана</vt:lpstr>
      <vt:lpstr>Показатели эффективности проекта, используемые для составления финансового плана</vt:lpstr>
      <vt:lpstr>Показатели эффективности проекта, используемые для составления финансового плана</vt:lpstr>
      <vt:lpstr>Показатели эффективности проекта, используемые для составления финансового плана</vt:lpstr>
      <vt:lpstr>Необходимые условия эффективности инвестиционных проектов</vt:lpstr>
      <vt:lpstr>Презентация PowerPoint</vt:lpstr>
      <vt:lpstr>Пример дерева решений с оценкой альтернатив (из области производственной деятельности): (числа в узлах дерева обозначают притоки (+) и оттоки (-) денежных средств по проекту, а числа вдоль ребер – оценки вероятности реализации каждой из веток)</vt:lpstr>
      <vt:lpstr>Поддержка бизнес-плана местной администрацией</vt:lpstr>
      <vt:lpstr>Поддержка бизнес-плана местной администрацией</vt:lpstr>
      <vt:lpstr>Желаем победы в конкурсе!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Бизнес-планирование</dc:title>
  <dc:creator>Мария Шумакова</dc:creator>
  <cp:lastModifiedBy>О. С. Зайцева</cp:lastModifiedBy>
  <cp:revision>8</cp:revision>
  <dcterms:created xsi:type="dcterms:W3CDTF">2024-02-01T02:16:53Z</dcterms:created>
  <dcterms:modified xsi:type="dcterms:W3CDTF">2024-02-05T08:53:49Z</dcterms:modified>
</cp:coreProperties>
</file>