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403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600" dirty="0"/>
              <a:t>Сравнение результатов мониторинга Московской </a:t>
            </a:r>
            <a:r>
              <a:rPr lang="ru-RU" sz="1600" dirty="0" err="1"/>
              <a:t>обласити</a:t>
            </a:r>
            <a:r>
              <a:rPr lang="ru-RU" sz="1600" baseline="0" dirty="0"/>
              <a:t> и </a:t>
            </a:r>
            <a:r>
              <a:rPr lang="ru-RU" sz="1600" baseline="0" dirty="0" err="1"/>
              <a:t>г.о</a:t>
            </a:r>
            <a:r>
              <a:rPr lang="ru-RU" sz="1600" baseline="0" dirty="0"/>
              <a:t>. Дубна.</a:t>
            </a:r>
          </a:p>
          <a:p>
            <a:pPr algn="ctr">
              <a:defRPr/>
            </a:pPr>
            <a:endParaRPr lang="ru-RU" sz="1600" baseline="0" dirty="0"/>
          </a:p>
          <a:p>
            <a:pPr algn="ctr">
              <a:defRPr/>
            </a:pPr>
            <a:r>
              <a:rPr lang="ru-RU" sz="1600" b="0" i="1" baseline="0" dirty="0"/>
              <a:t>                    1 ряд - Московская область.</a:t>
            </a:r>
          </a:p>
          <a:p>
            <a:pPr algn="ctr">
              <a:defRPr/>
            </a:pPr>
            <a:r>
              <a:rPr lang="ru-RU" sz="1600" b="0" i="1" baseline="0" dirty="0"/>
              <a:t>2 ряд  - </a:t>
            </a:r>
            <a:r>
              <a:rPr lang="ru-RU" sz="1600" b="0" i="1" baseline="0" dirty="0" err="1"/>
              <a:t>г.о</a:t>
            </a:r>
            <a:r>
              <a:rPr lang="ru-RU" sz="1600" b="0" i="1" baseline="0" dirty="0"/>
              <a:t>. Дубна</a:t>
            </a:r>
            <a:endParaRPr lang="ru-RU" sz="1600" b="0" i="1" dirty="0"/>
          </a:p>
        </c:rich>
      </c:tx>
      <c:layout>
        <c:manualLayout>
          <c:xMode val="edge"/>
          <c:yMode val="edge"/>
          <c:x val="0.16108729678844563"/>
          <c:y val="5.073958919010626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630062992982473E-2"/>
          <c:y val="0.38518018127525794"/>
          <c:w val="0.97206665930842084"/>
          <c:h val="0.475282198393112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Лист1!$A$3:$A$8</c:f>
              <c:strCache>
                <c:ptCount val="6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Естественно-научная грамотность</c:v>
                </c:pt>
                <c:pt idx="3">
                  <c:v>Финансовая грамотность</c:v>
                </c:pt>
                <c:pt idx="4">
                  <c:v>Глобальные компетенции</c:v>
                </c:pt>
                <c:pt idx="5">
                  <c:v>Креативное мышление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446</c:v>
                </c:pt>
                <c:pt idx="1">
                  <c:v>537</c:v>
                </c:pt>
                <c:pt idx="2">
                  <c:v>466</c:v>
                </c:pt>
                <c:pt idx="3">
                  <c:v>474</c:v>
                </c:pt>
                <c:pt idx="4">
                  <c:v>360</c:v>
                </c:pt>
                <c:pt idx="5">
                  <c:v>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2-4090-964E-92BC8411BC86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Лист1!$A$3:$A$8</c:f>
              <c:strCache>
                <c:ptCount val="6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Естественно-научная грамотность</c:v>
                </c:pt>
                <c:pt idx="3">
                  <c:v>Финансовая грамотность</c:v>
                </c:pt>
                <c:pt idx="4">
                  <c:v>Глобальные компетенции</c:v>
                </c:pt>
                <c:pt idx="5">
                  <c:v>Креативное мышление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442</c:v>
                </c:pt>
                <c:pt idx="1">
                  <c:v>510</c:v>
                </c:pt>
                <c:pt idx="2">
                  <c:v>443</c:v>
                </c:pt>
                <c:pt idx="3">
                  <c:v>450</c:v>
                </c:pt>
                <c:pt idx="4">
                  <c:v>359</c:v>
                </c:pt>
                <c:pt idx="5">
                  <c:v>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12-4090-964E-92BC8411BC86}"/>
            </c:ext>
          </c:extLst>
        </c:ser>
        <c:ser>
          <c:idx val="2"/>
          <c:order val="2"/>
          <c:invertIfNegative val="0"/>
          <c:dLbls>
            <c:delete val="1"/>
          </c:dLbls>
          <c:cat>
            <c:strRef>
              <c:f>Лист1!$A$3:$A$8</c:f>
              <c:strCache>
                <c:ptCount val="6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Естественно-научная грамотность</c:v>
                </c:pt>
                <c:pt idx="3">
                  <c:v>Финансовая грамотность</c:v>
                </c:pt>
                <c:pt idx="4">
                  <c:v>Глобальные компетенции</c:v>
                </c:pt>
                <c:pt idx="5">
                  <c:v>Креативное мышление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12-4090-964E-92BC8411BC86}"/>
            </c:ext>
          </c:extLst>
        </c:ser>
        <c:ser>
          <c:idx val="3"/>
          <c:order val="3"/>
          <c:invertIfNegative val="0"/>
          <c:dLbls>
            <c:delete val="1"/>
          </c:dLbls>
          <c:cat>
            <c:strRef>
              <c:f>Лист1!$A$3:$A$8</c:f>
              <c:strCache>
                <c:ptCount val="6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Естественно-научная грамотность</c:v>
                </c:pt>
                <c:pt idx="3">
                  <c:v>Финансовая грамотность</c:v>
                </c:pt>
                <c:pt idx="4">
                  <c:v>Глобальные компетенции</c:v>
                </c:pt>
                <c:pt idx="5">
                  <c:v>Креативное мышление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12-4090-964E-92BC8411BC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8250752"/>
        <c:axId val="98252288"/>
      </c:barChart>
      <c:catAx>
        <c:axId val="98250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252288"/>
        <c:crosses val="autoZero"/>
        <c:auto val="1"/>
        <c:lblAlgn val="ctr"/>
        <c:lblOffset val="100"/>
        <c:noMultiLvlLbl val="0"/>
      </c:catAx>
      <c:valAx>
        <c:axId val="98252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250752"/>
        <c:crosses val="autoZero"/>
        <c:crossBetween val="between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4792315494313701"/>
          <c:y val="0.12116777568418149"/>
          <c:w val="0.28277518639556332"/>
          <c:h val="8.4584715283059705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9E514-57BE-4C14-BACC-B7E3C35A71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C1D1CCA-B344-4765-A87E-6E24AE1491C8}">
      <dgm:prSet phldrT="[Текст]"/>
      <dgm:spPr/>
      <dgm:t>
        <a:bodyPr/>
        <a:lstStyle/>
        <a:p>
          <a:r>
            <a:rPr lang="ru-RU" dirty="0"/>
            <a:t>Математическая грамотность</a:t>
          </a:r>
        </a:p>
      </dgm:t>
    </dgm:pt>
    <dgm:pt modelId="{4938AE34-5D98-4777-9158-625077D3ABD7}" type="parTrans" cxnId="{A98D241D-87DF-467F-8FF2-EB2632B8DC7B}">
      <dgm:prSet/>
      <dgm:spPr/>
      <dgm:t>
        <a:bodyPr/>
        <a:lstStyle/>
        <a:p>
          <a:endParaRPr lang="ru-RU"/>
        </a:p>
      </dgm:t>
    </dgm:pt>
    <dgm:pt modelId="{D0898F77-CB66-4F60-870A-646424A232B9}" type="sibTrans" cxnId="{A98D241D-87DF-467F-8FF2-EB2632B8DC7B}">
      <dgm:prSet/>
      <dgm:spPr/>
      <dgm:t>
        <a:bodyPr/>
        <a:lstStyle/>
        <a:p>
          <a:endParaRPr lang="ru-RU"/>
        </a:p>
      </dgm:t>
    </dgm:pt>
    <dgm:pt modelId="{06325D7D-4620-4ADE-BC71-5B8522149AD4}">
      <dgm:prSet phldrT="[Текст]"/>
      <dgm:spPr/>
      <dgm:t>
        <a:bodyPr/>
        <a:lstStyle/>
        <a:p>
          <a:r>
            <a:rPr lang="ru-RU" dirty="0"/>
            <a:t>Естественно-научная грамотность</a:t>
          </a:r>
        </a:p>
      </dgm:t>
    </dgm:pt>
    <dgm:pt modelId="{559E7FF0-A6E0-4AA4-BFD2-5E9784D07801}" type="parTrans" cxnId="{D6A8D2DE-B4C1-4332-B190-4EB88F0511BD}">
      <dgm:prSet/>
      <dgm:spPr/>
      <dgm:t>
        <a:bodyPr/>
        <a:lstStyle/>
        <a:p>
          <a:endParaRPr lang="ru-RU"/>
        </a:p>
      </dgm:t>
    </dgm:pt>
    <dgm:pt modelId="{6A93840B-D171-470C-9D96-5FBA3AA0B426}" type="sibTrans" cxnId="{D6A8D2DE-B4C1-4332-B190-4EB88F0511BD}">
      <dgm:prSet/>
      <dgm:spPr/>
      <dgm:t>
        <a:bodyPr/>
        <a:lstStyle/>
        <a:p>
          <a:endParaRPr lang="ru-RU"/>
        </a:p>
      </dgm:t>
    </dgm:pt>
    <dgm:pt modelId="{F82B519B-684A-4EAD-B262-524E21D33423}">
      <dgm:prSet phldrT="[Текст]"/>
      <dgm:spPr/>
      <dgm:t>
        <a:bodyPr/>
        <a:lstStyle/>
        <a:p>
          <a:r>
            <a:rPr lang="ru-RU" dirty="0"/>
            <a:t>Финансовая грамотность</a:t>
          </a:r>
        </a:p>
      </dgm:t>
    </dgm:pt>
    <dgm:pt modelId="{6E74ED43-1E19-4FB4-95F0-BA281E279DAC}" type="parTrans" cxnId="{6D760A6B-532F-4016-A668-3D82A89D7F6F}">
      <dgm:prSet/>
      <dgm:spPr/>
      <dgm:t>
        <a:bodyPr/>
        <a:lstStyle/>
        <a:p>
          <a:endParaRPr lang="ru-RU"/>
        </a:p>
      </dgm:t>
    </dgm:pt>
    <dgm:pt modelId="{40457248-61FA-4221-9D4B-A74BE44C85F9}" type="sibTrans" cxnId="{6D760A6B-532F-4016-A668-3D82A89D7F6F}">
      <dgm:prSet/>
      <dgm:spPr/>
      <dgm:t>
        <a:bodyPr/>
        <a:lstStyle/>
        <a:p>
          <a:endParaRPr lang="ru-RU"/>
        </a:p>
      </dgm:t>
    </dgm:pt>
    <dgm:pt modelId="{135D60EF-42C0-4EAA-B4C9-5C08D0431049}">
      <dgm:prSet phldrT="[Текст]"/>
      <dgm:spPr/>
      <dgm:t>
        <a:bodyPr/>
        <a:lstStyle/>
        <a:p>
          <a:r>
            <a:rPr lang="ru-RU" dirty="0"/>
            <a:t>Читательская грамотность</a:t>
          </a:r>
        </a:p>
      </dgm:t>
    </dgm:pt>
    <dgm:pt modelId="{5B08EA24-9B54-41E5-A518-A52DCED8438E}" type="parTrans" cxnId="{674A12DC-E9B1-4332-878C-0B77CAB3F2B9}">
      <dgm:prSet/>
      <dgm:spPr/>
      <dgm:t>
        <a:bodyPr/>
        <a:lstStyle/>
        <a:p>
          <a:endParaRPr lang="ru-RU"/>
        </a:p>
      </dgm:t>
    </dgm:pt>
    <dgm:pt modelId="{06EBFC04-7B96-4B40-9B15-EB7E240E1D78}" type="sibTrans" cxnId="{674A12DC-E9B1-4332-878C-0B77CAB3F2B9}">
      <dgm:prSet/>
      <dgm:spPr/>
      <dgm:t>
        <a:bodyPr/>
        <a:lstStyle/>
        <a:p>
          <a:endParaRPr lang="ru-RU"/>
        </a:p>
      </dgm:t>
    </dgm:pt>
    <dgm:pt modelId="{6B2BA54C-7FE5-47A7-ABAD-D8320F285667}">
      <dgm:prSet phldrT="[Текст]"/>
      <dgm:spPr/>
      <dgm:t>
        <a:bodyPr/>
        <a:lstStyle/>
        <a:p>
          <a:r>
            <a:rPr lang="ru-RU" dirty="0"/>
            <a:t>Глобальные компетенции</a:t>
          </a:r>
        </a:p>
      </dgm:t>
    </dgm:pt>
    <dgm:pt modelId="{ADBFCB0B-082F-4B1C-B7D0-70835215E0AA}" type="parTrans" cxnId="{308CB6C8-E8D0-4D1F-A09E-C365215786CA}">
      <dgm:prSet/>
      <dgm:spPr/>
      <dgm:t>
        <a:bodyPr/>
        <a:lstStyle/>
        <a:p>
          <a:endParaRPr lang="ru-RU"/>
        </a:p>
      </dgm:t>
    </dgm:pt>
    <dgm:pt modelId="{F6F480BD-7428-4BA0-BDC1-0ED459CEDE96}" type="sibTrans" cxnId="{308CB6C8-E8D0-4D1F-A09E-C365215786CA}">
      <dgm:prSet/>
      <dgm:spPr/>
      <dgm:t>
        <a:bodyPr/>
        <a:lstStyle/>
        <a:p>
          <a:endParaRPr lang="ru-RU"/>
        </a:p>
      </dgm:t>
    </dgm:pt>
    <dgm:pt modelId="{A861FEE5-082E-481D-8D21-862C75F44076}">
      <dgm:prSet phldrT="[Текст]"/>
      <dgm:spPr/>
      <dgm:t>
        <a:bodyPr/>
        <a:lstStyle/>
        <a:p>
          <a:r>
            <a:rPr lang="ru-RU" dirty="0"/>
            <a:t>Совместное решение проблем</a:t>
          </a:r>
        </a:p>
      </dgm:t>
    </dgm:pt>
    <dgm:pt modelId="{9F525E33-52B0-4556-BC27-9E338BD19BFC}" type="parTrans" cxnId="{196EA5C7-3F33-4F77-9B69-C0B5AA619184}">
      <dgm:prSet/>
      <dgm:spPr/>
      <dgm:t>
        <a:bodyPr/>
        <a:lstStyle/>
        <a:p>
          <a:endParaRPr lang="ru-RU"/>
        </a:p>
      </dgm:t>
    </dgm:pt>
    <dgm:pt modelId="{C3EFFB7E-495A-4107-BE88-47915F7834B4}" type="sibTrans" cxnId="{196EA5C7-3F33-4F77-9B69-C0B5AA619184}">
      <dgm:prSet/>
      <dgm:spPr/>
      <dgm:t>
        <a:bodyPr/>
        <a:lstStyle/>
        <a:p>
          <a:endParaRPr lang="ru-RU"/>
        </a:p>
      </dgm:t>
    </dgm:pt>
    <dgm:pt modelId="{E0B617E9-CACC-4F75-8436-50C9F2DF6017}" type="pres">
      <dgm:prSet presAssocID="{F029E514-57BE-4C14-BACC-B7E3C35A71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2E3C72B-D467-40CA-8EF9-DFB08503ED72}" type="pres">
      <dgm:prSet presAssocID="{F029E514-57BE-4C14-BACC-B7E3C35A7198}" presName="Name1" presStyleCnt="0"/>
      <dgm:spPr/>
    </dgm:pt>
    <dgm:pt modelId="{152C566F-D3AE-45F7-8128-ED8DEB397EFD}" type="pres">
      <dgm:prSet presAssocID="{F029E514-57BE-4C14-BACC-B7E3C35A7198}" presName="cycle" presStyleCnt="0"/>
      <dgm:spPr/>
    </dgm:pt>
    <dgm:pt modelId="{17EDE43E-B523-4CC9-97DE-1E7251A20155}" type="pres">
      <dgm:prSet presAssocID="{F029E514-57BE-4C14-BACC-B7E3C35A7198}" presName="srcNode" presStyleLbl="node1" presStyleIdx="0" presStyleCnt="6"/>
      <dgm:spPr/>
    </dgm:pt>
    <dgm:pt modelId="{2708CE09-3CEF-4474-BBE2-467D3256C787}" type="pres">
      <dgm:prSet presAssocID="{F029E514-57BE-4C14-BACC-B7E3C35A7198}" presName="conn" presStyleLbl="parChTrans1D2" presStyleIdx="0" presStyleCnt="1"/>
      <dgm:spPr/>
      <dgm:t>
        <a:bodyPr/>
        <a:lstStyle/>
        <a:p>
          <a:endParaRPr lang="ru-RU"/>
        </a:p>
      </dgm:t>
    </dgm:pt>
    <dgm:pt modelId="{6DC1E9CD-4CC7-41F7-9C0B-4C79A278F056}" type="pres">
      <dgm:prSet presAssocID="{F029E514-57BE-4C14-BACC-B7E3C35A7198}" presName="extraNode" presStyleLbl="node1" presStyleIdx="0" presStyleCnt="6"/>
      <dgm:spPr/>
    </dgm:pt>
    <dgm:pt modelId="{9AF70251-06C6-464D-88E2-3DBCBA51E6FD}" type="pres">
      <dgm:prSet presAssocID="{F029E514-57BE-4C14-BACC-B7E3C35A7198}" presName="dstNode" presStyleLbl="node1" presStyleIdx="0" presStyleCnt="6"/>
      <dgm:spPr/>
    </dgm:pt>
    <dgm:pt modelId="{AB7A3D41-5A32-44B0-8DD5-2619494B4495}" type="pres">
      <dgm:prSet presAssocID="{BC1D1CCA-B344-4765-A87E-6E24AE1491C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43239-999F-4ECF-BB82-75067DE0560B}" type="pres">
      <dgm:prSet presAssocID="{BC1D1CCA-B344-4765-A87E-6E24AE1491C8}" presName="accent_1" presStyleCnt="0"/>
      <dgm:spPr/>
    </dgm:pt>
    <dgm:pt modelId="{3B9AEF29-648D-4AA1-ABEE-E1CB419D685B}" type="pres">
      <dgm:prSet presAssocID="{BC1D1CCA-B344-4765-A87E-6E24AE1491C8}" presName="accentRepeatNode" presStyleLbl="solidFgAcc1" presStyleIdx="0" presStyleCnt="6"/>
      <dgm:spPr/>
    </dgm:pt>
    <dgm:pt modelId="{B716C0D1-1A0D-4A43-BBFD-16DA074627CF}" type="pres">
      <dgm:prSet presAssocID="{135D60EF-42C0-4EAA-B4C9-5C08D0431049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9D2C-3C92-4AF2-BFA0-2AE7516E39E0}" type="pres">
      <dgm:prSet presAssocID="{135D60EF-42C0-4EAA-B4C9-5C08D0431049}" presName="accent_2" presStyleCnt="0"/>
      <dgm:spPr/>
    </dgm:pt>
    <dgm:pt modelId="{5A0F8CAF-8110-4152-9E04-2536D7B627B2}" type="pres">
      <dgm:prSet presAssocID="{135D60EF-42C0-4EAA-B4C9-5C08D0431049}" presName="accentRepeatNode" presStyleLbl="solidFgAcc1" presStyleIdx="1" presStyleCnt="6" custLinFactNeighborX="-49444" custLinFactNeighborY="-1940"/>
      <dgm:spPr/>
    </dgm:pt>
    <dgm:pt modelId="{6E6643A1-B429-451D-A891-D54954B24752}" type="pres">
      <dgm:prSet presAssocID="{06325D7D-4620-4ADE-BC71-5B8522149AD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E579C-056B-40A2-AA57-A149E74F5DE0}" type="pres">
      <dgm:prSet presAssocID="{06325D7D-4620-4ADE-BC71-5B8522149AD4}" presName="accent_3" presStyleCnt="0"/>
      <dgm:spPr/>
    </dgm:pt>
    <dgm:pt modelId="{2E088EFD-92C7-42CA-83D1-F0E641FC1D07}" type="pres">
      <dgm:prSet presAssocID="{06325D7D-4620-4ADE-BC71-5B8522149AD4}" presName="accentRepeatNode" presStyleLbl="solidFgAcc1" presStyleIdx="2" presStyleCnt="6"/>
      <dgm:spPr/>
    </dgm:pt>
    <dgm:pt modelId="{57770027-51D1-47C2-9AA4-7F8E5EC3F11E}" type="pres">
      <dgm:prSet presAssocID="{F82B519B-684A-4EAD-B262-524E21D3342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7AE45-7E18-4539-AC2B-03A1E3AE9293}" type="pres">
      <dgm:prSet presAssocID="{F82B519B-684A-4EAD-B262-524E21D33423}" presName="accent_4" presStyleCnt="0"/>
      <dgm:spPr/>
    </dgm:pt>
    <dgm:pt modelId="{AD6564B5-A2B9-414E-A846-EEFA8083915B}" type="pres">
      <dgm:prSet presAssocID="{F82B519B-684A-4EAD-B262-524E21D33423}" presName="accentRepeatNode" presStyleLbl="solidFgAcc1" presStyleIdx="3" presStyleCnt="6"/>
      <dgm:spPr/>
    </dgm:pt>
    <dgm:pt modelId="{53603CAF-98E8-454A-9BA7-06A8FC0701DB}" type="pres">
      <dgm:prSet presAssocID="{6B2BA54C-7FE5-47A7-ABAD-D8320F28566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278DF-2787-43E8-8524-5E8A682A07AE}" type="pres">
      <dgm:prSet presAssocID="{6B2BA54C-7FE5-47A7-ABAD-D8320F285667}" presName="accent_5" presStyleCnt="0"/>
      <dgm:spPr/>
    </dgm:pt>
    <dgm:pt modelId="{468A4C94-F0B2-48F0-B33C-3A9A910662D7}" type="pres">
      <dgm:prSet presAssocID="{6B2BA54C-7FE5-47A7-ABAD-D8320F285667}" presName="accentRepeatNode" presStyleLbl="solidFgAcc1" presStyleIdx="4" presStyleCnt="6"/>
      <dgm:spPr/>
    </dgm:pt>
    <dgm:pt modelId="{774405B5-D0F9-43E9-AF16-0E4541747F2B}" type="pres">
      <dgm:prSet presAssocID="{A861FEE5-082E-481D-8D21-862C75F4407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DC232-F784-4C63-B3EF-D7FD1BCAC62C}" type="pres">
      <dgm:prSet presAssocID="{A861FEE5-082E-481D-8D21-862C75F44076}" presName="accent_6" presStyleCnt="0"/>
      <dgm:spPr/>
    </dgm:pt>
    <dgm:pt modelId="{096A734D-783C-4515-B0E2-683A9B99BC6F}" type="pres">
      <dgm:prSet presAssocID="{A861FEE5-082E-481D-8D21-862C75F44076}" presName="accentRepeatNode" presStyleLbl="solidFgAcc1" presStyleIdx="5" presStyleCnt="6"/>
      <dgm:spPr/>
    </dgm:pt>
  </dgm:ptLst>
  <dgm:cxnLst>
    <dgm:cxn modelId="{674A12DC-E9B1-4332-878C-0B77CAB3F2B9}" srcId="{F029E514-57BE-4C14-BACC-B7E3C35A7198}" destId="{135D60EF-42C0-4EAA-B4C9-5C08D0431049}" srcOrd="1" destOrd="0" parTransId="{5B08EA24-9B54-41E5-A518-A52DCED8438E}" sibTransId="{06EBFC04-7B96-4B40-9B15-EB7E240E1D78}"/>
    <dgm:cxn modelId="{38AFE3F5-D354-4629-84F1-2DB084FBB468}" type="presOf" srcId="{D0898F77-CB66-4F60-870A-646424A232B9}" destId="{2708CE09-3CEF-4474-BBE2-467D3256C787}" srcOrd="0" destOrd="0" presId="urn:microsoft.com/office/officeart/2008/layout/VerticalCurvedList"/>
    <dgm:cxn modelId="{3D5F5ED6-CFDA-44CB-BA93-1A72E5EF249D}" type="presOf" srcId="{135D60EF-42C0-4EAA-B4C9-5C08D0431049}" destId="{B716C0D1-1A0D-4A43-BBFD-16DA074627CF}" srcOrd="0" destOrd="0" presId="urn:microsoft.com/office/officeart/2008/layout/VerticalCurvedList"/>
    <dgm:cxn modelId="{D6A8D2DE-B4C1-4332-B190-4EB88F0511BD}" srcId="{F029E514-57BE-4C14-BACC-B7E3C35A7198}" destId="{06325D7D-4620-4ADE-BC71-5B8522149AD4}" srcOrd="2" destOrd="0" parTransId="{559E7FF0-A6E0-4AA4-BFD2-5E9784D07801}" sibTransId="{6A93840B-D171-470C-9D96-5FBA3AA0B426}"/>
    <dgm:cxn modelId="{029E6AFB-FEC2-4485-8A86-1C217365E877}" type="presOf" srcId="{A861FEE5-082E-481D-8D21-862C75F44076}" destId="{774405B5-D0F9-43E9-AF16-0E4541747F2B}" srcOrd="0" destOrd="0" presId="urn:microsoft.com/office/officeart/2008/layout/VerticalCurvedList"/>
    <dgm:cxn modelId="{308CB6C8-E8D0-4D1F-A09E-C365215786CA}" srcId="{F029E514-57BE-4C14-BACC-B7E3C35A7198}" destId="{6B2BA54C-7FE5-47A7-ABAD-D8320F285667}" srcOrd="4" destOrd="0" parTransId="{ADBFCB0B-082F-4B1C-B7D0-70835215E0AA}" sibTransId="{F6F480BD-7428-4BA0-BDC1-0ED459CEDE96}"/>
    <dgm:cxn modelId="{196EA5C7-3F33-4F77-9B69-C0B5AA619184}" srcId="{F029E514-57BE-4C14-BACC-B7E3C35A7198}" destId="{A861FEE5-082E-481D-8D21-862C75F44076}" srcOrd="5" destOrd="0" parTransId="{9F525E33-52B0-4556-BC27-9E338BD19BFC}" sibTransId="{C3EFFB7E-495A-4107-BE88-47915F7834B4}"/>
    <dgm:cxn modelId="{F03C8E60-9C76-4114-B481-787BFB636F8E}" type="presOf" srcId="{F82B519B-684A-4EAD-B262-524E21D33423}" destId="{57770027-51D1-47C2-9AA4-7F8E5EC3F11E}" srcOrd="0" destOrd="0" presId="urn:microsoft.com/office/officeart/2008/layout/VerticalCurvedList"/>
    <dgm:cxn modelId="{A98D241D-87DF-467F-8FF2-EB2632B8DC7B}" srcId="{F029E514-57BE-4C14-BACC-B7E3C35A7198}" destId="{BC1D1CCA-B344-4765-A87E-6E24AE1491C8}" srcOrd="0" destOrd="0" parTransId="{4938AE34-5D98-4777-9158-625077D3ABD7}" sibTransId="{D0898F77-CB66-4F60-870A-646424A232B9}"/>
    <dgm:cxn modelId="{D9B41813-3F3D-475B-BADD-B887117A946F}" type="presOf" srcId="{BC1D1CCA-B344-4765-A87E-6E24AE1491C8}" destId="{AB7A3D41-5A32-44B0-8DD5-2619494B4495}" srcOrd="0" destOrd="0" presId="urn:microsoft.com/office/officeart/2008/layout/VerticalCurvedList"/>
    <dgm:cxn modelId="{6D760A6B-532F-4016-A668-3D82A89D7F6F}" srcId="{F029E514-57BE-4C14-BACC-B7E3C35A7198}" destId="{F82B519B-684A-4EAD-B262-524E21D33423}" srcOrd="3" destOrd="0" parTransId="{6E74ED43-1E19-4FB4-95F0-BA281E279DAC}" sibTransId="{40457248-61FA-4221-9D4B-A74BE44C85F9}"/>
    <dgm:cxn modelId="{905189EA-B32E-4444-AD8E-D958CB69E57A}" type="presOf" srcId="{06325D7D-4620-4ADE-BC71-5B8522149AD4}" destId="{6E6643A1-B429-451D-A891-D54954B24752}" srcOrd="0" destOrd="0" presId="urn:microsoft.com/office/officeart/2008/layout/VerticalCurvedList"/>
    <dgm:cxn modelId="{D13A9FF8-B97C-4CD7-89EE-FC6E98CDBC52}" type="presOf" srcId="{6B2BA54C-7FE5-47A7-ABAD-D8320F285667}" destId="{53603CAF-98E8-454A-9BA7-06A8FC0701DB}" srcOrd="0" destOrd="0" presId="urn:microsoft.com/office/officeart/2008/layout/VerticalCurvedList"/>
    <dgm:cxn modelId="{1FFA81EC-3B61-4360-B669-CB989591D922}" type="presOf" srcId="{F029E514-57BE-4C14-BACC-B7E3C35A7198}" destId="{E0B617E9-CACC-4F75-8436-50C9F2DF6017}" srcOrd="0" destOrd="0" presId="urn:microsoft.com/office/officeart/2008/layout/VerticalCurvedList"/>
    <dgm:cxn modelId="{0133EF2A-09E6-4044-A467-D80E90216F18}" type="presParOf" srcId="{E0B617E9-CACC-4F75-8436-50C9F2DF6017}" destId="{E2E3C72B-D467-40CA-8EF9-DFB08503ED72}" srcOrd="0" destOrd="0" presId="urn:microsoft.com/office/officeart/2008/layout/VerticalCurvedList"/>
    <dgm:cxn modelId="{8D796DC0-7E0A-424E-A85C-4EC83AB00262}" type="presParOf" srcId="{E2E3C72B-D467-40CA-8EF9-DFB08503ED72}" destId="{152C566F-D3AE-45F7-8128-ED8DEB397EFD}" srcOrd="0" destOrd="0" presId="urn:microsoft.com/office/officeart/2008/layout/VerticalCurvedList"/>
    <dgm:cxn modelId="{F7C68040-BF8A-4C03-A6E3-7AC37693AA96}" type="presParOf" srcId="{152C566F-D3AE-45F7-8128-ED8DEB397EFD}" destId="{17EDE43E-B523-4CC9-97DE-1E7251A20155}" srcOrd="0" destOrd="0" presId="urn:microsoft.com/office/officeart/2008/layout/VerticalCurvedList"/>
    <dgm:cxn modelId="{5C526991-75DC-49A1-8EF6-0F7C8282DED4}" type="presParOf" srcId="{152C566F-D3AE-45F7-8128-ED8DEB397EFD}" destId="{2708CE09-3CEF-4474-BBE2-467D3256C787}" srcOrd="1" destOrd="0" presId="urn:microsoft.com/office/officeart/2008/layout/VerticalCurvedList"/>
    <dgm:cxn modelId="{67927C9D-6FE8-42F4-8F83-0079B6EC7FEF}" type="presParOf" srcId="{152C566F-D3AE-45F7-8128-ED8DEB397EFD}" destId="{6DC1E9CD-4CC7-41F7-9C0B-4C79A278F056}" srcOrd="2" destOrd="0" presId="urn:microsoft.com/office/officeart/2008/layout/VerticalCurvedList"/>
    <dgm:cxn modelId="{AD6C796B-F2B8-4DCD-9CA2-D3F8397811D0}" type="presParOf" srcId="{152C566F-D3AE-45F7-8128-ED8DEB397EFD}" destId="{9AF70251-06C6-464D-88E2-3DBCBA51E6FD}" srcOrd="3" destOrd="0" presId="urn:microsoft.com/office/officeart/2008/layout/VerticalCurvedList"/>
    <dgm:cxn modelId="{DAB223AA-5F7C-4A69-B138-132EE9642143}" type="presParOf" srcId="{E2E3C72B-D467-40CA-8EF9-DFB08503ED72}" destId="{AB7A3D41-5A32-44B0-8DD5-2619494B4495}" srcOrd="1" destOrd="0" presId="urn:microsoft.com/office/officeart/2008/layout/VerticalCurvedList"/>
    <dgm:cxn modelId="{F9C2E5D9-0CAB-42B9-9DA1-58729B53FE29}" type="presParOf" srcId="{E2E3C72B-D467-40CA-8EF9-DFB08503ED72}" destId="{0E343239-999F-4ECF-BB82-75067DE0560B}" srcOrd="2" destOrd="0" presId="urn:microsoft.com/office/officeart/2008/layout/VerticalCurvedList"/>
    <dgm:cxn modelId="{E2CF08CE-A08F-4789-BCF5-2B1E523D12DF}" type="presParOf" srcId="{0E343239-999F-4ECF-BB82-75067DE0560B}" destId="{3B9AEF29-648D-4AA1-ABEE-E1CB419D685B}" srcOrd="0" destOrd="0" presId="urn:microsoft.com/office/officeart/2008/layout/VerticalCurvedList"/>
    <dgm:cxn modelId="{A12E1338-50F3-45D5-A625-FC8AF5E153E6}" type="presParOf" srcId="{E2E3C72B-D467-40CA-8EF9-DFB08503ED72}" destId="{B716C0D1-1A0D-4A43-BBFD-16DA074627CF}" srcOrd="3" destOrd="0" presId="urn:microsoft.com/office/officeart/2008/layout/VerticalCurvedList"/>
    <dgm:cxn modelId="{39F5AD15-334C-4EAD-B120-929ABCF30728}" type="presParOf" srcId="{E2E3C72B-D467-40CA-8EF9-DFB08503ED72}" destId="{50D49D2C-3C92-4AF2-BFA0-2AE7516E39E0}" srcOrd="4" destOrd="0" presId="urn:microsoft.com/office/officeart/2008/layout/VerticalCurvedList"/>
    <dgm:cxn modelId="{42F3C095-2FEF-4CD1-A461-75F31DF26239}" type="presParOf" srcId="{50D49D2C-3C92-4AF2-BFA0-2AE7516E39E0}" destId="{5A0F8CAF-8110-4152-9E04-2536D7B627B2}" srcOrd="0" destOrd="0" presId="urn:microsoft.com/office/officeart/2008/layout/VerticalCurvedList"/>
    <dgm:cxn modelId="{2488FC50-B7DC-4698-BCF7-2A01C48AEF73}" type="presParOf" srcId="{E2E3C72B-D467-40CA-8EF9-DFB08503ED72}" destId="{6E6643A1-B429-451D-A891-D54954B24752}" srcOrd="5" destOrd="0" presId="urn:microsoft.com/office/officeart/2008/layout/VerticalCurvedList"/>
    <dgm:cxn modelId="{D3661BB5-6DE9-452E-B0F4-00F06C82D605}" type="presParOf" srcId="{E2E3C72B-D467-40CA-8EF9-DFB08503ED72}" destId="{6F7E579C-056B-40A2-AA57-A149E74F5DE0}" srcOrd="6" destOrd="0" presId="urn:microsoft.com/office/officeart/2008/layout/VerticalCurvedList"/>
    <dgm:cxn modelId="{9E18DFDC-9C3A-4418-903D-D19FE333B212}" type="presParOf" srcId="{6F7E579C-056B-40A2-AA57-A149E74F5DE0}" destId="{2E088EFD-92C7-42CA-83D1-F0E641FC1D07}" srcOrd="0" destOrd="0" presId="urn:microsoft.com/office/officeart/2008/layout/VerticalCurvedList"/>
    <dgm:cxn modelId="{3510802A-B4F9-4880-89E0-95ECFAB514E2}" type="presParOf" srcId="{E2E3C72B-D467-40CA-8EF9-DFB08503ED72}" destId="{57770027-51D1-47C2-9AA4-7F8E5EC3F11E}" srcOrd="7" destOrd="0" presId="urn:microsoft.com/office/officeart/2008/layout/VerticalCurvedList"/>
    <dgm:cxn modelId="{4882839D-31D3-425E-B5FA-B14C5E3A8356}" type="presParOf" srcId="{E2E3C72B-D467-40CA-8EF9-DFB08503ED72}" destId="{23C7AE45-7E18-4539-AC2B-03A1E3AE9293}" srcOrd="8" destOrd="0" presId="urn:microsoft.com/office/officeart/2008/layout/VerticalCurvedList"/>
    <dgm:cxn modelId="{A1C2BCB4-3737-4E7C-95C9-2D921D63992D}" type="presParOf" srcId="{23C7AE45-7E18-4539-AC2B-03A1E3AE9293}" destId="{AD6564B5-A2B9-414E-A846-EEFA8083915B}" srcOrd="0" destOrd="0" presId="urn:microsoft.com/office/officeart/2008/layout/VerticalCurvedList"/>
    <dgm:cxn modelId="{8092EEEB-01FC-4D66-8909-4E2DC820031F}" type="presParOf" srcId="{E2E3C72B-D467-40CA-8EF9-DFB08503ED72}" destId="{53603CAF-98E8-454A-9BA7-06A8FC0701DB}" srcOrd="9" destOrd="0" presId="urn:microsoft.com/office/officeart/2008/layout/VerticalCurvedList"/>
    <dgm:cxn modelId="{D2812847-7A29-490B-87D8-BEC8A55393DD}" type="presParOf" srcId="{E2E3C72B-D467-40CA-8EF9-DFB08503ED72}" destId="{6BF278DF-2787-43E8-8524-5E8A682A07AE}" srcOrd="10" destOrd="0" presId="urn:microsoft.com/office/officeart/2008/layout/VerticalCurvedList"/>
    <dgm:cxn modelId="{DDE1A7BE-09A0-4327-95E3-1D2D3D3041FA}" type="presParOf" srcId="{6BF278DF-2787-43E8-8524-5E8A682A07AE}" destId="{468A4C94-F0B2-48F0-B33C-3A9A910662D7}" srcOrd="0" destOrd="0" presId="urn:microsoft.com/office/officeart/2008/layout/VerticalCurvedList"/>
    <dgm:cxn modelId="{A87CF077-2A8E-4C42-B2A6-D18C35DA9644}" type="presParOf" srcId="{E2E3C72B-D467-40CA-8EF9-DFB08503ED72}" destId="{774405B5-D0F9-43E9-AF16-0E4541747F2B}" srcOrd="11" destOrd="0" presId="urn:microsoft.com/office/officeart/2008/layout/VerticalCurvedList"/>
    <dgm:cxn modelId="{67C6BD6A-9A86-4D57-A517-3863F87A81D4}" type="presParOf" srcId="{E2E3C72B-D467-40CA-8EF9-DFB08503ED72}" destId="{623DC232-F784-4C63-B3EF-D7FD1BCAC62C}" srcOrd="12" destOrd="0" presId="urn:microsoft.com/office/officeart/2008/layout/VerticalCurvedList"/>
    <dgm:cxn modelId="{69A901E3-E120-4EA0-B259-77BD1E60F3E6}" type="presParOf" srcId="{623DC232-F784-4C63-B3EF-D7FD1BCAC62C}" destId="{096A734D-783C-4515-B0E2-683A9B99BC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8CE09-3CEF-4474-BBE2-467D3256C787}">
      <dsp:nvSpPr>
        <dsp:cNvPr id="0" name=""/>
        <dsp:cNvSpPr/>
      </dsp:nvSpPr>
      <dsp:spPr>
        <a:xfrm>
          <a:off x="-6108011" y="-934526"/>
          <a:ext cx="7270953" cy="7270953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A3D41-5A32-44B0-8DD5-2619494B4495}">
      <dsp:nvSpPr>
        <dsp:cNvPr id="0" name=""/>
        <dsp:cNvSpPr/>
      </dsp:nvSpPr>
      <dsp:spPr>
        <a:xfrm>
          <a:off x="433081" y="284464"/>
          <a:ext cx="5786897" cy="56871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41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Математическая грамотность</a:t>
          </a:r>
        </a:p>
      </dsp:txBody>
      <dsp:txXfrm>
        <a:off x="433081" y="284464"/>
        <a:ext cx="5786897" cy="568712"/>
      </dsp:txXfrm>
    </dsp:sp>
    <dsp:sp modelId="{3B9AEF29-648D-4AA1-ABEE-E1CB419D685B}">
      <dsp:nvSpPr>
        <dsp:cNvPr id="0" name=""/>
        <dsp:cNvSpPr/>
      </dsp:nvSpPr>
      <dsp:spPr>
        <a:xfrm>
          <a:off x="77636" y="213375"/>
          <a:ext cx="710890" cy="710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16C0D1-1A0D-4A43-BBFD-16DA074627CF}">
      <dsp:nvSpPr>
        <dsp:cNvPr id="0" name=""/>
        <dsp:cNvSpPr/>
      </dsp:nvSpPr>
      <dsp:spPr>
        <a:xfrm>
          <a:off x="900886" y="1137424"/>
          <a:ext cx="5319093" cy="568712"/>
        </a:xfrm>
        <a:prstGeom prst="rect">
          <a:avLst/>
        </a:prstGeom>
        <a:gradFill rotWithShape="0">
          <a:gsLst>
            <a:gs pos="0">
              <a:schemeClr val="accent5">
                <a:hueOff val="429979"/>
                <a:satOff val="-4647"/>
                <a:lumOff val="-1490"/>
                <a:alphaOff val="0"/>
                <a:tint val="96000"/>
                <a:lumMod val="104000"/>
              </a:schemeClr>
            </a:gs>
            <a:gs pos="100000">
              <a:schemeClr val="accent5">
                <a:hueOff val="429979"/>
                <a:satOff val="-4647"/>
                <a:lumOff val="-149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41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Читательская грамотность</a:t>
          </a:r>
        </a:p>
      </dsp:txBody>
      <dsp:txXfrm>
        <a:off x="900886" y="1137424"/>
        <a:ext cx="5319093" cy="568712"/>
      </dsp:txXfrm>
    </dsp:sp>
    <dsp:sp modelId="{5A0F8CAF-8110-4152-9E04-2536D7B627B2}">
      <dsp:nvSpPr>
        <dsp:cNvPr id="0" name=""/>
        <dsp:cNvSpPr/>
      </dsp:nvSpPr>
      <dsp:spPr>
        <a:xfrm>
          <a:off x="193948" y="1052543"/>
          <a:ext cx="710890" cy="710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429979"/>
              <a:satOff val="-4647"/>
              <a:lumOff val="-149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6643A1-B429-451D-A891-D54954B24752}">
      <dsp:nvSpPr>
        <dsp:cNvPr id="0" name=""/>
        <dsp:cNvSpPr/>
      </dsp:nvSpPr>
      <dsp:spPr>
        <a:xfrm>
          <a:off x="1114801" y="1990384"/>
          <a:ext cx="5105178" cy="568712"/>
        </a:xfrm>
        <a:prstGeom prst="rect">
          <a:avLst/>
        </a:prstGeom>
        <a:gradFill rotWithShape="0">
          <a:gsLst>
            <a:gs pos="0">
              <a:schemeClr val="accent5">
                <a:hueOff val="859957"/>
                <a:satOff val="-9293"/>
                <a:lumOff val="-2981"/>
                <a:alphaOff val="0"/>
                <a:tint val="96000"/>
                <a:lumMod val="104000"/>
              </a:schemeClr>
            </a:gs>
            <a:gs pos="100000">
              <a:schemeClr val="accent5">
                <a:hueOff val="859957"/>
                <a:satOff val="-9293"/>
                <a:lumOff val="-298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41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Естественно-научная грамотность</a:t>
          </a:r>
        </a:p>
      </dsp:txBody>
      <dsp:txXfrm>
        <a:off x="1114801" y="1990384"/>
        <a:ext cx="5105178" cy="568712"/>
      </dsp:txXfrm>
    </dsp:sp>
    <dsp:sp modelId="{2E088EFD-92C7-42CA-83D1-F0E641FC1D07}">
      <dsp:nvSpPr>
        <dsp:cNvPr id="0" name=""/>
        <dsp:cNvSpPr/>
      </dsp:nvSpPr>
      <dsp:spPr>
        <a:xfrm>
          <a:off x="759356" y="1919295"/>
          <a:ext cx="710890" cy="710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859957"/>
              <a:satOff val="-9293"/>
              <a:lumOff val="-2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770027-51D1-47C2-9AA4-7F8E5EC3F11E}">
      <dsp:nvSpPr>
        <dsp:cNvPr id="0" name=""/>
        <dsp:cNvSpPr/>
      </dsp:nvSpPr>
      <dsp:spPr>
        <a:xfrm>
          <a:off x="1114801" y="2842803"/>
          <a:ext cx="5105178" cy="568712"/>
        </a:xfrm>
        <a:prstGeom prst="rect">
          <a:avLst/>
        </a:prstGeom>
        <a:gradFill rotWithShape="0">
          <a:gsLst>
            <a:gs pos="0">
              <a:schemeClr val="accent5">
                <a:hueOff val="1289936"/>
                <a:satOff val="-13940"/>
                <a:lumOff val="-4471"/>
                <a:alphaOff val="0"/>
                <a:tint val="96000"/>
                <a:lumMod val="104000"/>
              </a:schemeClr>
            </a:gs>
            <a:gs pos="100000">
              <a:schemeClr val="accent5">
                <a:hueOff val="1289936"/>
                <a:satOff val="-13940"/>
                <a:lumOff val="-447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41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Финансовая грамотность</a:t>
          </a:r>
        </a:p>
      </dsp:txBody>
      <dsp:txXfrm>
        <a:off x="1114801" y="2842803"/>
        <a:ext cx="5105178" cy="568712"/>
      </dsp:txXfrm>
    </dsp:sp>
    <dsp:sp modelId="{AD6564B5-A2B9-414E-A846-EEFA8083915B}">
      <dsp:nvSpPr>
        <dsp:cNvPr id="0" name=""/>
        <dsp:cNvSpPr/>
      </dsp:nvSpPr>
      <dsp:spPr>
        <a:xfrm>
          <a:off x="759356" y="2771714"/>
          <a:ext cx="710890" cy="710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1289936"/>
              <a:satOff val="-13940"/>
              <a:lumOff val="-4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603CAF-98E8-454A-9BA7-06A8FC0701DB}">
      <dsp:nvSpPr>
        <dsp:cNvPr id="0" name=""/>
        <dsp:cNvSpPr/>
      </dsp:nvSpPr>
      <dsp:spPr>
        <a:xfrm>
          <a:off x="900886" y="3695763"/>
          <a:ext cx="5319093" cy="568712"/>
        </a:xfrm>
        <a:prstGeom prst="rect">
          <a:avLst/>
        </a:prstGeom>
        <a:gradFill rotWithShape="0">
          <a:gsLst>
            <a:gs pos="0">
              <a:schemeClr val="accent5">
                <a:hueOff val="1719914"/>
                <a:satOff val="-18586"/>
                <a:lumOff val="-5962"/>
                <a:alphaOff val="0"/>
                <a:tint val="96000"/>
                <a:lumMod val="104000"/>
              </a:schemeClr>
            </a:gs>
            <a:gs pos="100000">
              <a:schemeClr val="accent5">
                <a:hueOff val="1719914"/>
                <a:satOff val="-18586"/>
                <a:lumOff val="-596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41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Глобальные компетенции</a:t>
          </a:r>
        </a:p>
      </dsp:txBody>
      <dsp:txXfrm>
        <a:off x="900886" y="3695763"/>
        <a:ext cx="5319093" cy="568712"/>
      </dsp:txXfrm>
    </dsp:sp>
    <dsp:sp modelId="{468A4C94-F0B2-48F0-B33C-3A9A910662D7}">
      <dsp:nvSpPr>
        <dsp:cNvPr id="0" name=""/>
        <dsp:cNvSpPr/>
      </dsp:nvSpPr>
      <dsp:spPr>
        <a:xfrm>
          <a:off x="545441" y="3624674"/>
          <a:ext cx="710890" cy="710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1719914"/>
              <a:satOff val="-18586"/>
              <a:lumOff val="-596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405B5-D0F9-43E9-AF16-0E4541747F2B}">
      <dsp:nvSpPr>
        <dsp:cNvPr id="0" name=""/>
        <dsp:cNvSpPr/>
      </dsp:nvSpPr>
      <dsp:spPr>
        <a:xfrm>
          <a:off x="433081" y="4548723"/>
          <a:ext cx="5786897" cy="568712"/>
        </a:xfrm>
        <a:prstGeom prst="rect">
          <a:avLst/>
        </a:prstGeom>
        <a:gradFill rotWithShape="0">
          <a:gsLst>
            <a:gs pos="0">
              <a:schemeClr val="accent5">
                <a:hueOff val="2149893"/>
                <a:satOff val="-23233"/>
                <a:lumOff val="-7452"/>
                <a:alphaOff val="0"/>
                <a:tint val="96000"/>
                <a:lumMod val="104000"/>
              </a:schemeClr>
            </a:gs>
            <a:gs pos="100000">
              <a:schemeClr val="accent5">
                <a:hueOff val="2149893"/>
                <a:satOff val="-23233"/>
                <a:lumOff val="-745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141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Совместное решение проблем</a:t>
          </a:r>
        </a:p>
      </dsp:txBody>
      <dsp:txXfrm>
        <a:off x="433081" y="4548723"/>
        <a:ext cx="5786897" cy="568712"/>
      </dsp:txXfrm>
    </dsp:sp>
    <dsp:sp modelId="{096A734D-783C-4515-B0E2-683A9B99BC6F}">
      <dsp:nvSpPr>
        <dsp:cNvPr id="0" name=""/>
        <dsp:cNvSpPr/>
      </dsp:nvSpPr>
      <dsp:spPr>
        <a:xfrm>
          <a:off x="77636" y="4477634"/>
          <a:ext cx="710890" cy="710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2149893"/>
              <a:satOff val="-23233"/>
              <a:lumOff val="-745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970" y="2077205"/>
            <a:ext cx="11839303" cy="2262781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«Предметно-методическая мастерская.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Естественнонаучная </a:t>
            </a:r>
            <a:r>
              <a:rPr lang="ru-RU" sz="4000" dirty="0"/>
              <a:t>грамотность»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62100" y="5078694"/>
            <a:ext cx="5578089" cy="1126283"/>
          </a:xfrm>
        </p:spPr>
        <p:txBody>
          <a:bodyPr>
            <a:noAutofit/>
          </a:bodyPr>
          <a:lstStyle/>
          <a:p>
            <a:r>
              <a:rPr lang="ru-RU" sz="2000" dirty="0" smtClean="0"/>
              <a:t>Цветкова Анна Александровна</a:t>
            </a:r>
          </a:p>
          <a:p>
            <a:r>
              <a:rPr lang="ru-RU" sz="2000" dirty="0" smtClean="0"/>
              <a:t>методист учебно-методического отдела ЦРО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38206" y="6244046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2023</a:t>
            </a:r>
            <a:endParaRPr lang="ru-RU" sz="2000" dirty="0"/>
          </a:p>
        </p:txBody>
      </p:sp>
      <p:pic>
        <p:nvPicPr>
          <p:cNvPr id="2051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775" y="254930"/>
            <a:ext cx="5683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3041" y="1215186"/>
            <a:ext cx="9631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бюджетное образовательное учреждение</a:t>
            </a:r>
          </a:p>
          <a:p>
            <a:pPr algn="ctr"/>
            <a:r>
              <a:rPr lang="ru-RU" dirty="0"/>
              <a:t>	д</a:t>
            </a:r>
            <a:r>
              <a:rPr lang="ru-RU" dirty="0" smtClean="0"/>
              <a:t>ополнительного профессионального образования</a:t>
            </a:r>
          </a:p>
          <a:p>
            <a:pPr algn="ctr"/>
            <a:r>
              <a:rPr lang="ru-RU" dirty="0" smtClean="0"/>
              <a:t>«ЦЕНТР РАЗВИТИЯ ОБРАЗОВАВИЯ ГОРОДА ДУБНЫ МОСКОВСКОЙ ОБЛАСТИ» (ЦРО)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Области </a:t>
            </a:r>
            <a:r>
              <a:rPr lang="ru-RU" sz="3100" b="1" dirty="0"/>
              <a:t>науки, </a:t>
            </a:r>
            <a:r>
              <a:rPr lang="ru-RU" sz="3100" b="1" dirty="0" smtClean="0"/>
              <a:t> используемые </a:t>
            </a:r>
            <a:r>
              <a:rPr lang="ru-RU" sz="3100" b="1" dirty="0"/>
              <a:t>для построения заданий </a:t>
            </a:r>
            <a:r>
              <a:rPr lang="ru-RU" sz="3100" b="1" dirty="0" smtClean="0"/>
              <a:t>проверочных работ: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2160" y="1706880"/>
            <a:ext cx="9462452" cy="5318760"/>
          </a:xfrm>
        </p:spPr>
        <p:txBody>
          <a:bodyPr>
            <a:normAutofit/>
          </a:bodyPr>
          <a:lstStyle/>
          <a:p>
            <a:r>
              <a:rPr lang="ru-RU" dirty="0"/>
              <a:t> естествознание, жизнь и здоровье; </a:t>
            </a:r>
          </a:p>
          <a:p>
            <a:r>
              <a:rPr lang="ru-RU" dirty="0"/>
              <a:t> здоровье, болезни и питание; </a:t>
            </a:r>
          </a:p>
          <a:p>
            <a:r>
              <a:rPr lang="ru-RU" dirty="0"/>
              <a:t> сохранение и устойчивое использование видов; </a:t>
            </a:r>
          </a:p>
          <a:p>
            <a:r>
              <a:rPr lang="ru-RU" dirty="0"/>
              <a:t> взаимозависимость физических/биологических систем; </a:t>
            </a:r>
          </a:p>
          <a:p>
            <a:r>
              <a:rPr lang="ru-RU" dirty="0"/>
              <a:t> наука о Земле и окружающей среде; </a:t>
            </a:r>
          </a:p>
          <a:p>
            <a:r>
              <a:rPr lang="ru-RU" dirty="0"/>
              <a:t> загрязнения; </a:t>
            </a:r>
          </a:p>
          <a:p>
            <a:r>
              <a:rPr lang="ru-RU" dirty="0"/>
              <a:t> образование и разрушение почвы; </a:t>
            </a:r>
          </a:p>
          <a:p>
            <a:r>
              <a:rPr lang="ru-RU" dirty="0"/>
              <a:t> погода и климат; </a:t>
            </a:r>
          </a:p>
          <a:p>
            <a:r>
              <a:rPr lang="ru-RU" dirty="0"/>
              <a:t> естествознание и технология; </a:t>
            </a:r>
          </a:p>
          <a:p>
            <a:r>
              <a:rPr lang="ru-RU" dirty="0"/>
              <a:t> биотехнологии; </a:t>
            </a:r>
          </a:p>
          <a:p>
            <a:r>
              <a:rPr lang="ru-RU" dirty="0"/>
              <a:t> использование материалов и захоронение отходов; </a:t>
            </a:r>
          </a:p>
          <a:p>
            <a:r>
              <a:rPr lang="ru-RU" dirty="0"/>
              <a:t> использование энергии; </a:t>
            </a:r>
          </a:p>
          <a:p>
            <a:r>
              <a:rPr lang="ru-RU" dirty="0"/>
              <a:t> транспорт.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09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65030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Контекст заданий должен быть…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292" y="1981200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 </a:t>
            </a:r>
            <a:r>
              <a:rPr lang="ru-RU" sz="2200" dirty="0"/>
              <a:t>реалистичным, функциональным, </a:t>
            </a:r>
            <a:r>
              <a:rPr lang="ru-RU" sz="2200" dirty="0" smtClean="0"/>
              <a:t>естественным.</a:t>
            </a:r>
          </a:p>
          <a:p>
            <a:r>
              <a:rPr lang="ru-RU" sz="2200" dirty="0" smtClean="0"/>
              <a:t>эффективным</a:t>
            </a:r>
            <a:r>
              <a:rPr lang="ru-RU" sz="2200" dirty="0"/>
              <a:t>: используйте необходимое количество </a:t>
            </a:r>
            <a:r>
              <a:rPr lang="ru-RU" sz="2200" dirty="0" smtClean="0"/>
              <a:t>текстов</a:t>
            </a:r>
            <a:r>
              <a:rPr lang="ru-RU" sz="2200" dirty="0"/>
              <a:t>. 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связан с ранее изученным </a:t>
            </a:r>
            <a:r>
              <a:rPr lang="ru-RU" sz="2200" dirty="0" smtClean="0"/>
              <a:t>материалом или соответствовать </a:t>
            </a:r>
            <a:r>
              <a:rPr lang="ru-RU" sz="2200" dirty="0"/>
              <a:t>определенной пройденной теме. </a:t>
            </a:r>
          </a:p>
          <a:p>
            <a:r>
              <a:rPr lang="ru-RU" sz="2200" dirty="0" smtClean="0"/>
              <a:t>нейтральным: различия в культуре, образовании, роде, языке и т.п. не должны влиять на результаты оценивания. </a:t>
            </a:r>
          </a:p>
          <a:p>
            <a:r>
              <a:rPr lang="ru-RU" sz="2200" dirty="0" smtClean="0"/>
              <a:t>доступен всем тестируемым и не должен нарушать права человека</a:t>
            </a:r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600" dirty="0" smtClean="0"/>
              <a:t>Предпочтительно</a:t>
            </a:r>
            <a:r>
              <a:rPr lang="ru-RU" sz="2600" dirty="0"/>
              <a:t>, чтобы контекст задания соответствовал интересам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2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Проверяемые виды деятельности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63040"/>
            <a:ext cx="8915400" cy="444818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000" dirty="0" smtClean="0"/>
              <a:t>распознавание вопросов, идей </a:t>
            </a:r>
            <a:r>
              <a:rPr lang="ru-RU" sz="2000" dirty="0"/>
              <a:t>или </a:t>
            </a:r>
            <a:r>
              <a:rPr lang="ru-RU" sz="2000" dirty="0" smtClean="0"/>
              <a:t>проблем, </a:t>
            </a:r>
            <a:r>
              <a:rPr lang="ru-RU" sz="2000" dirty="0"/>
              <a:t>которые могут быть исследованы научными методами; </a:t>
            </a:r>
          </a:p>
          <a:p>
            <a:r>
              <a:rPr lang="ru-RU" sz="2000" dirty="0" smtClean="0"/>
              <a:t>выделение информации </a:t>
            </a:r>
            <a:r>
              <a:rPr lang="ru-RU" sz="2000" dirty="0"/>
              <a:t>(объекты, факты, экспериментальные данные и др.), </a:t>
            </a:r>
            <a:r>
              <a:rPr lang="ru-RU" sz="2000" dirty="0" smtClean="0"/>
              <a:t>необходимой </a:t>
            </a:r>
            <a:r>
              <a:rPr lang="ru-RU" sz="2000" dirty="0"/>
              <a:t>для нахождения доказательств и подтверждения выводов при проведении научного исследования; </a:t>
            </a:r>
          </a:p>
          <a:p>
            <a:r>
              <a:rPr lang="ru-RU" sz="2000" dirty="0" smtClean="0"/>
              <a:t>формулирование/ оценивание вывода с </a:t>
            </a:r>
            <a:r>
              <a:rPr lang="ru-RU" sz="2000" dirty="0"/>
              <a:t>учетом предложенной ситуации; </a:t>
            </a:r>
          </a:p>
          <a:p>
            <a:r>
              <a:rPr lang="ru-RU" sz="2000" dirty="0" smtClean="0"/>
              <a:t>коммуникативные </a:t>
            </a:r>
            <a:r>
              <a:rPr lang="ru-RU" sz="2000" dirty="0"/>
              <a:t>умения: аргументированно, четко и ясно формулировать выводы, доказательства и др.; </a:t>
            </a:r>
          </a:p>
          <a:p>
            <a:r>
              <a:rPr lang="ru-RU" sz="2000" dirty="0" smtClean="0"/>
              <a:t>знание </a:t>
            </a:r>
            <a:r>
              <a:rPr lang="ru-RU" sz="2000" dirty="0"/>
              <a:t>и понимание естественнонаучных понятий.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05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Параметры </a:t>
            </a:r>
            <a:r>
              <a:rPr lang="ru-RU" sz="3200" b="1" i="1" dirty="0"/>
              <a:t>заданий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148840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компетентность</a:t>
            </a:r>
            <a:r>
              <a:rPr lang="ru-RU" sz="2000" dirty="0"/>
              <a:t>, на оценивание которой направлено задание; </a:t>
            </a:r>
          </a:p>
          <a:p>
            <a:r>
              <a:rPr lang="ru-RU" sz="2000" dirty="0" smtClean="0"/>
              <a:t> </a:t>
            </a:r>
            <a:r>
              <a:rPr lang="ru-RU" sz="2000" i="1" dirty="0"/>
              <a:t>тип естественнонаучного знания</a:t>
            </a:r>
            <a:r>
              <a:rPr lang="ru-RU" sz="2000" dirty="0"/>
              <a:t>, затрагиваемый в задании; </a:t>
            </a:r>
          </a:p>
          <a:p>
            <a:r>
              <a:rPr lang="ru-RU" sz="2000" dirty="0" smtClean="0"/>
              <a:t> </a:t>
            </a:r>
            <a:r>
              <a:rPr lang="ru-RU" sz="2000" i="1" dirty="0"/>
              <a:t>контекст </a:t>
            </a:r>
            <a:r>
              <a:rPr lang="ru-RU" sz="2000" dirty="0"/>
              <a:t>(сюжет); </a:t>
            </a:r>
          </a:p>
          <a:p>
            <a:r>
              <a:rPr lang="ru-RU" sz="2000" dirty="0" smtClean="0"/>
              <a:t> </a:t>
            </a:r>
            <a:r>
              <a:rPr lang="ru-RU" sz="2000" i="1" dirty="0"/>
              <a:t>познавательный уровень </a:t>
            </a:r>
            <a:r>
              <a:rPr lang="ru-RU" sz="2000" dirty="0"/>
              <a:t>(или степень трудности) задания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572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/>
              <a:t>Оценивание выполнения заданий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Оценка </a:t>
            </a:r>
            <a:r>
              <a:rPr lang="ru-RU" sz="2000" b="1" dirty="0"/>
              <a:t>заданий с выбором ответа и кратким </a:t>
            </a:r>
            <a:r>
              <a:rPr lang="ru-RU" sz="2000" b="1" dirty="0" smtClean="0"/>
              <a:t>ответом: </a:t>
            </a:r>
          </a:p>
          <a:p>
            <a:r>
              <a:rPr lang="ru-RU" sz="2000" dirty="0" smtClean="0"/>
              <a:t>Дихотомическая шкала </a:t>
            </a:r>
            <a:r>
              <a:rPr lang="ru-RU" sz="2000" dirty="0"/>
              <a:t>оценивания: «1» – верный ответ, «0» – неверный ответ. 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Оценка </a:t>
            </a:r>
            <a:r>
              <a:rPr lang="ru-RU" sz="2000" b="1" dirty="0"/>
              <a:t>заданий с развёрнутым ответом 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 lvl="0"/>
            <a:r>
              <a:rPr lang="ru-RU" sz="2000" dirty="0"/>
              <a:t>верный ответ, </a:t>
            </a:r>
          </a:p>
          <a:p>
            <a:pPr lvl="0"/>
            <a:r>
              <a:rPr lang="ru-RU" sz="2000" dirty="0"/>
              <a:t>частично правильный ответ, </a:t>
            </a:r>
          </a:p>
          <a:p>
            <a:pPr lvl="0"/>
            <a:r>
              <a:rPr lang="ru-RU" sz="2000" dirty="0"/>
              <a:t>неверный ответ.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94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31124" y="2879630"/>
            <a:ext cx="8911687" cy="128089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9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838335730"/>
              </p:ext>
            </p:extLst>
          </p:nvPr>
        </p:nvGraphicFramePr>
        <p:xfrm>
          <a:off x="5895702" y="775063"/>
          <a:ext cx="6296297" cy="540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6096000" y="522288"/>
            <a:ext cx="5983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ource Sans Pro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ource Sans Pro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ource Sans Pro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ource Sans Pro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ource Sans Pro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charset="0"/>
              </a:defRPr>
            </a:lvl9pPr>
          </a:lstStyle>
          <a:p>
            <a:pPr algn="ctr"/>
            <a:r>
              <a:rPr lang="ru-RU" altLang="ru-RU" sz="2400" b="1"/>
              <a:t>ОБЛАСТИ ИССЛЕДОВАНИЯ </a:t>
            </a:r>
            <a:r>
              <a:rPr lang="en-US" altLang="ru-RU" sz="2400" b="1"/>
              <a:t>PISA</a:t>
            </a:r>
            <a:endParaRPr lang="ru-RU" altLang="ru-RU" sz="2400" b="1"/>
          </a:p>
        </p:txBody>
      </p:sp>
      <p:sp>
        <p:nvSpPr>
          <p:cNvPr id="8" name="Прямоугольник 7">
            <a:extLst/>
          </p:cNvPr>
          <p:cNvSpPr/>
          <p:nvPr/>
        </p:nvSpPr>
        <p:spPr>
          <a:xfrm>
            <a:off x="0" y="0"/>
            <a:ext cx="12192000" cy="4794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-6350" y="6378575"/>
            <a:ext cx="12192000" cy="4794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Рисунок 4" descr="Изображение выглядит как рисунок, знак&#10;&#10;Автоматически созданное описание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868" y="1866792"/>
            <a:ext cx="2958789" cy="296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5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2228" y="312730"/>
            <a:ext cx="10006148" cy="1280890"/>
          </a:xfrm>
        </p:spPr>
        <p:txBody>
          <a:bodyPr>
            <a:normAutofit fontScale="90000"/>
          </a:bodyPr>
          <a:lstStyle/>
          <a:p>
            <a:pPr lvl="0" algn="ctr" defTabSz="914400" eaLnBrk="0" fontAlgn="base" hangingPunct="0">
              <a:spcAft>
                <a:spcPct val="0"/>
              </a:spcAft>
            </a:pPr>
            <a:r>
              <a:rPr lang="ru-RU" altLang="ru-RU" sz="27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altLang="ru-RU" sz="2700" dirty="0">
                <a:solidFill>
                  <a:schemeClr val="tx1"/>
                </a:solidFill>
              </a:rPr>
              <a:t/>
            </a:r>
            <a:br>
              <a:rPr lang="ru-RU" altLang="ru-RU" sz="2700" dirty="0">
                <a:solidFill>
                  <a:schemeClr val="tx1"/>
                </a:solidFill>
              </a:rPr>
            </a:br>
            <a:r>
              <a:rPr lang="ru-RU" altLang="ru-RU" sz="27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оценки качества общего образования на основе практики международных исследований качества подготовки </a:t>
            </a:r>
            <a:r>
              <a:rPr lang="ru-RU" altLang="ru-RU" sz="31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 9 </a:t>
            </a:r>
            <a:r>
              <a:rPr lang="ru-RU" altLang="ru-RU" sz="27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классов в 2020-2021 учебного года.</a:t>
            </a:r>
            <a:r>
              <a:rPr lang="ru-RU" altLang="ru-RU" dirty="0">
                <a:solidFill>
                  <a:schemeClr val="tx1"/>
                </a:solidFill>
              </a:rPr>
              <a:t/>
            </a:r>
            <a:br>
              <a:rPr lang="ru-RU" alt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25163948"/>
              </p:ext>
            </p:extLst>
          </p:nvPr>
        </p:nvGraphicFramePr>
        <p:xfrm>
          <a:off x="1203663" y="2129246"/>
          <a:ext cx="10420397" cy="483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02228" y="52179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2522" y="15384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Распределение полученных результатов по уровням естественно – научной грамотности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323504"/>
              </p:ext>
            </p:extLst>
          </p:nvPr>
        </p:nvGraphicFramePr>
        <p:xfrm>
          <a:off x="2103120" y="2285999"/>
          <a:ext cx="8895806" cy="3587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160">
                  <a:extLst>
                    <a:ext uri="{9D8B030D-6E8A-4147-A177-3AD203B41FA5}">
                      <a16:colId xmlns:a16="http://schemas.microsoft.com/office/drawing/2014/main" val="1934254860"/>
                    </a:ext>
                  </a:extLst>
                </a:gridCol>
                <a:gridCol w="1261160">
                  <a:extLst>
                    <a:ext uri="{9D8B030D-6E8A-4147-A177-3AD203B41FA5}">
                      <a16:colId xmlns:a16="http://schemas.microsoft.com/office/drawing/2014/main" val="3741183824"/>
                    </a:ext>
                  </a:extLst>
                </a:gridCol>
                <a:gridCol w="1261160">
                  <a:extLst>
                    <a:ext uri="{9D8B030D-6E8A-4147-A177-3AD203B41FA5}">
                      <a16:colId xmlns:a16="http://schemas.microsoft.com/office/drawing/2014/main" val="1430934470"/>
                    </a:ext>
                  </a:extLst>
                </a:gridCol>
                <a:gridCol w="1261160">
                  <a:extLst>
                    <a:ext uri="{9D8B030D-6E8A-4147-A177-3AD203B41FA5}">
                      <a16:colId xmlns:a16="http://schemas.microsoft.com/office/drawing/2014/main" val="2683771740"/>
                    </a:ext>
                  </a:extLst>
                </a:gridCol>
                <a:gridCol w="1434537">
                  <a:extLst>
                    <a:ext uri="{9D8B030D-6E8A-4147-A177-3AD203B41FA5}">
                      <a16:colId xmlns:a16="http://schemas.microsoft.com/office/drawing/2014/main" val="4288033603"/>
                    </a:ext>
                  </a:extLst>
                </a:gridCol>
                <a:gridCol w="1088969">
                  <a:extLst>
                    <a:ext uri="{9D8B030D-6E8A-4147-A177-3AD203B41FA5}">
                      <a16:colId xmlns:a16="http://schemas.microsoft.com/office/drawing/2014/main" val="1287971780"/>
                    </a:ext>
                  </a:extLst>
                </a:gridCol>
                <a:gridCol w="1327660">
                  <a:extLst>
                    <a:ext uri="{9D8B030D-6E8A-4147-A177-3AD203B41FA5}">
                      <a16:colId xmlns:a16="http://schemas.microsoft.com/office/drawing/2014/main" val="2733249337"/>
                    </a:ext>
                  </a:extLst>
                </a:gridCol>
              </a:tblGrid>
              <a:tr h="1254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Высокий уровень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 уровень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уровень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916852"/>
                  </a:ext>
                </a:extLst>
              </a:tr>
              <a:tr h="916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Уровень PISA,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5049765"/>
                  </a:ext>
                </a:extLst>
              </a:tr>
              <a:tr h="1092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баллов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708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633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559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484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Дубна–443 балла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0603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8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833154" y="754356"/>
            <a:ext cx="78202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Естественнонаучная грамотность</a:t>
            </a:r>
            <a:r>
              <a:rPr lang="ru-RU" sz="2000" dirty="0"/>
              <a:t> </a:t>
            </a:r>
            <a:r>
              <a:rPr lang="ru-RU" sz="2000" dirty="0" smtClean="0"/>
              <a:t>– это </a:t>
            </a:r>
            <a:r>
              <a:rPr lang="ru-RU" sz="2000" dirty="0"/>
              <a:t>способность человека </a:t>
            </a:r>
            <a:r>
              <a:rPr lang="ru-RU" sz="2000" dirty="0" smtClean="0"/>
              <a:t>занимать активную </a:t>
            </a:r>
            <a:r>
              <a:rPr lang="ru-RU" sz="2000" dirty="0"/>
              <a:t>гражданскую позицию по общественно значимым </a:t>
            </a:r>
            <a:r>
              <a:rPr lang="ru-RU" sz="2000" dirty="0" smtClean="0"/>
              <a:t>вопросам, связанным </a:t>
            </a:r>
            <a:r>
              <a:rPr lang="ru-RU" sz="2000" dirty="0"/>
              <a:t>с естественными науками</a:t>
            </a:r>
            <a:r>
              <a:rPr lang="ru-RU" sz="2000" dirty="0" smtClean="0"/>
              <a:t>, и </a:t>
            </a:r>
            <a:r>
              <a:rPr lang="ru-RU" sz="2000" dirty="0"/>
              <a:t>его готовность интересоваться</a:t>
            </a:r>
          </a:p>
          <a:p>
            <a:r>
              <a:rPr lang="ru-RU" sz="2000" dirty="0"/>
              <a:t>естественнонаучными идеями.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01291" y="3701368"/>
            <a:ext cx="78290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/>
              <a:t>Компетенции:</a:t>
            </a:r>
            <a:endParaRPr lang="ru-RU" sz="2000" b="1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/>
              <a:t>научно объяснять явления;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/>
              <a:t>понимать основные </a:t>
            </a:r>
            <a:r>
              <a:rPr lang="ru-RU" sz="2000" dirty="0" smtClean="0"/>
              <a:t>особенности естественнонаучного исследования;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/>
              <a:t>интерпретировать </a:t>
            </a:r>
            <a:r>
              <a:rPr lang="ru-RU" sz="2000" dirty="0"/>
              <a:t>данные и использовать научные доказательства для получения выводов.</a:t>
            </a:r>
          </a:p>
        </p:txBody>
      </p:sp>
    </p:spTree>
    <p:extLst>
      <p:ext uri="{BB962C8B-B14F-4D97-AF65-F5344CB8AC3E}">
        <p14:creationId xmlns:p14="http://schemas.microsoft.com/office/powerpoint/2010/main" val="39335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1005" y="44122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3100" b="1" i="1" dirty="0"/>
              <a:t>Основное требование к заданиям по оцениванию ЕНГ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292" y="1722119"/>
            <a:ext cx="8915400" cy="4754881"/>
          </a:xfrm>
        </p:spPr>
        <p:txBody>
          <a:bodyPr>
            <a:normAutofit/>
          </a:bodyPr>
          <a:lstStyle/>
          <a:p>
            <a:r>
              <a:rPr lang="ru-RU" sz="2000" dirty="0"/>
              <a:t>Задания должны включать, группу вопросов, связанных с текстом, в котором описывается ситуация из истории естествознания или ситуация из повседневной жизни. </a:t>
            </a:r>
          </a:p>
          <a:p>
            <a:r>
              <a:rPr lang="ru-RU" sz="2000" dirty="0"/>
              <a:t>Задания должны основываться на ситуациях (контекстах), которые можно назвать жизненными, реальными или просто интересными диагностируемым. </a:t>
            </a:r>
          </a:p>
          <a:p>
            <a:r>
              <a:rPr lang="ru-RU" sz="2000" dirty="0"/>
              <a:t>Ситуации, предлагаемые учащимся, должны быть связаны с актуальными проблемами, которые возникают в личной жизни каждого человека в жизни человека как члена какого-то коллектива или общества или как гражданина мира.</a:t>
            </a:r>
          </a:p>
          <a:p>
            <a:r>
              <a:rPr lang="ru-RU" sz="2000" dirty="0" smtClean="0"/>
              <a:t>Содержательные </a:t>
            </a:r>
            <a:r>
              <a:rPr lang="ru-RU" sz="2000" dirty="0"/>
              <a:t>области, на которые опираются измерительные материалы, должны отражать содержание соответствующих образовательных программ и возможного опыта учащихся.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7190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/>
              <a:t>Проверяемое содержание</a:t>
            </a:r>
            <a:r>
              <a:rPr lang="ru-RU" b="1" i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277291"/>
            <a:ext cx="8915400" cy="3132909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</a:t>
            </a:r>
            <a:r>
              <a:rPr lang="ru-RU" sz="2000" dirty="0"/>
              <a:t>проверки рекомендуется отбирать </a:t>
            </a:r>
            <a:r>
              <a:rPr lang="ru-RU" sz="2000" dirty="0" smtClean="0"/>
              <a:t>те понятия, </a:t>
            </a:r>
            <a:r>
              <a:rPr lang="ru-RU" sz="2000" dirty="0"/>
              <a:t>овладение которыми необходимо в повседневной жизни и которые остаются актуальными в дальнейшей </a:t>
            </a:r>
            <a:r>
              <a:rPr lang="ru-RU" sz="2000" dirty="0" smtClean="0"/>
              <a:t>жизни</a:t>
            </a:r>
          </a:p>
          <a:p>
            <a:endParaRPr lang="ru-RU" sz="2000" dirty="0" smtClean="0"/>
          </a:p>
          <a:p>
            <a:r>
              <a:rPr lang="ru-RU" sz="2000" dirty="0" smtClean="0"/>
              <a:t>Темы </a:t>
            </a:r>
            <a:r>
              <a:rPr lang="ru-RU" sz="2000" dirty="0"/>
              <a:t>могут включать материал, относящийся к различным естественнонаучным предметам школьного курса. </a:t>
            </a:r>
          </a:p>
        </p:txBody>
      </p:sp>
    </p:spTree>
    <p:extLst>
      <p:ext uri="{BB962C8B-B14F-4D97-AF65-F5344CB8AC3E}">
        <p14:creationId xmlns:p14="http://schemas.microsoft.com/office/powerpoint/2010/main" val="312090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Названия </a:t>
            </a:r>
            <a:r>
              <a:rPr lang="ru-RU" sz="2800" b="1" dirty="0"/>
              <a:t>тем, </a:t>
            </a:r>
            <a:r>
              <a:rPr lang="ru-RU" sz="2800" b="1" dirty="0" smtClean="0"/>
              <a:t>для </a:t>
            </a:r>
            <a:r>
              <a:rPr lang="ru-RU" sz="2800" b="1" dirty="0"/>
              <a:t>составление заданий </a:t>
            </a:r>
            <a:r>
              <a:rPr lang="ru-RU" sz="2800" b="1" dirty="0" smtClean="0"/>
              <a:t>(проверка </a:t>
            </a:r>
            <a:r>
              <a:rPr lang="ru-RU" sz="2800" b="1" dirty="0"/>
              <a:t>сформированности </a:t>
            </a:r>
            <a:r>
              <a:rPr lang="ru-RU" sz="2800" b="1" dirty="0" smtClean="0"/>
              <a:t>ЕНГ):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96708" y="1905000"/>
            <a:ext cx="1010412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Структура </a:t>
            </a:r>
            <a:r>
              <a:rPr lang="ru-RU" dirty="0"/>
              <a:t>и свойства вещества: теплопроводность, электрическая </a:t>
            </a:r>
            <a:r>
              <a:rPr lang="ru-RU" dirty="0" smtClean="0"/>
              <a:t>проводимость; </a:t>
            </a:r>
            <a:endParaRPr lang="ru-RU" dirty="0"/>
          </a:p>
          <a:p>
            <a:r>
              <a:rPr lang="ru-RU" dirty="0" smtClean="0"/>
              <a:t>атмосферные </a:t>
            </a:r>
            <a:r>
              <a:rPr lang="ru-RU" dirty="0"/>
              <a:t>изменения: излучение, передача давления; </a:t>
            </a:r>
          </a:p>
          <a:p>
            <a:r>
              <a:rPr lang="ru-RU" dirty="0" smtClean="0"/>
              <a:t> </a:t>
            </a:r>
            <a:r>
              <a:rPr lang="ru-RU" dirty="0"/>
              <a:t>химические и физические изменения: состояния вещества, скорость реакции, распад; </a:t>
            </a:r>
          </a:p>
          <a:p>
            <a:r>
              <a:rPr lang="ru-RU" dirty="0" smtClean="0"/>
              <a:t> </a:t>
            </a:r>
            <a:r>
              <a:rPr lang="ru-RU" dirty="0"/>
              <a:t>преобразования энергии: сохранение энергии, рассеяние энергии, фотосинтез; </a:t>
            </a:r>
          </a:p>
          <a:p>
            <a:r>
              <a:rPr lang="ru-RU" dirty="0" smtClean="0"/>
              <a:t> </a:t>
            </a:r>
            <a:r>
              <a:rPr lang="ru-RU" dirty="0"/>
              <a:t>силы и движение: уравновешенные/неуравновешенные силы, скорость, ускорение, инерция; </a:t>
            </a:r>
          </a:p>
          <a:p>
            <a:r>
              <a:rPr lang="ru-RU" dirty="0" smtClean="0"/>
              <a:t>строение </a:t>
            </a:r>
            <a:r>
              <a:rPr lang="ru-RU" dirty="0"/>
              <a:t>и функция: клетка, скелет, адаптация; </a:t>
            </a:r>
          </a:p>
          <a:p>
            <a:r>
              <a:rPr lang="ru-RU" dirty="0" smtClean="0"/>
              <a:t> </a:t>
            </a:r>
            <a:r>
              <a:rPr lang="ru-RU" dirty="0"/>
              <a:t>биология человека: здоровье, гигиена, питание; </a:t>
            </a:r>
          </a:p>
          <a:p>
            <a:r>
              <a:rPr lang="ru-RU" dirty="0" smtClean="0"/>
              <a:t>физиологические </a:t>
            </a:r>
            <a:r>
              <a:rPr lang="ru-RU" dirty="0"/>
              <a:t>изменения: гормоны, нейроны; </a:t>
            </a:r>
          </a:p>
          <a:p>
            <a:r>
              <a:rPr lang="ru-RU" dirty="0" smtClean="0"/>
              <a:t> </a:t>
            </a:r>
            <a:r>
              <a:rPr lang="ru-RU" dirty="0"/>
              <a:t>биологическое разнообразие: виды, гены, эволюция; </a:t>
            </a:r>
          </a:p>
          <a:p>
            <a:r>
              <a:rPr lang="ru-RU" dirty="0" smtClean="0"/>
              <a:t>генетический </a:t>
            </a:r>
            <a:r>
              <a:rPr lang="ru-RU" dirty="0"/>
              <a:t>контроль: </a:t>
            </a:r>
            <a:r>
              <a:rPr lang="ru-RU" dirty="0" err="1"/>
              <a:t>доминантность</a:t>
            </a:r>
            <a:r>
              <a:rPr lang="ru-RU" dirty="0"/>
              <a:t>, наследственность;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54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/>
              <a:t>Контекст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Контекст </a:t>
            </a:r>
            <a:r>
              <a:rPr lang="ru-RU" dirty="0"/>
              <a:t>дает ответ на вопрос, зачем может понадобиться то или иное естественнонаучное знание. </a:t>
            </a:r>
            <a:r>
              <a:rPr lang="ru-RU" dirty="0" smtClean="0"/>
              <a:t> Реальные ситуации из области науки</a:t>
            </a:r>
            <a:r>
              <a:rPr lang="ru-RU" dirty="0"/>
              <a:t>, ставящие актуальные проблемы, которые должен понимать и решать человек, </a:t>
            </a:r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олжны </a:t>
            </a:r>
            <a:r>
              <a:rPr lang="ru-RU" dirty="0"/>
              <a:t>быть использованы контексты, которые рассматриваются не только в рамках школьной программы, но и выходящие за эти рамки.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7261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499</TotalTime>
  <Words>710</Words>
  <Application>Microsoft Office PowerPoint</Application>
  <PresentationFormat>Широкоэкранный</PresentationFormat>
  <Paragraphs>114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Source Sans Pro</vt:lpstr>
      <vt:lpstr>Symbol</vt:lpstr>
      <vt:lpstr>Times New Roman</vt:lpstr>
      <vt:lpstr>Wingdings 3</vt:lpstr>
      <vt:lpstr>Легкий дым</vt:lpstr>
      <vt:lpstr>«Предметно-методическая мастерская.  Естественнонаучная грамотность»</vt:lpstr>
      <vt:lpstr>Презентация PowerPoint</vt:lpstr>
      <vt:lpstr>Анализ результатов оценки качества общего образования на основе практики международных исследований качества подготовки обучающихся 9 классов в 2020-2021 учебного года. </vt:lpstr>
      <vt:lpstr>Распределение полученных результатов по уровням естественно – научной грамотности </vt:lpstr>
      <vt:lpstr>Презентация PowerPoint</vt:lpstr>
      <vt:lpstr>Основное требование к заданиям по оцениванию ЕНГ  </vt:lpstr>
      <vt:lpstr>Проверяемое содержание  </vt:lpstr>
      <vt:lpstr>Названия тем, для составление заданий (проверка сформированности ЕНГ):  </vt:lpstr>
      <vt:lpstr>Контекст  </vt:lpstr>
      <vt:lpstr>Области науки,  используемые для построения заданий проверочных работ:</vt:lpstr>
      <vt:lpstr> Контекст заданий должен быть…</vt:lpstr>
      <vt:lpstr>Проверяемые виды деятельности  </vt:lpstr>
      <vt:lpstr>Параметры заданий  </vt:lpstr>
      <vt:lpstr>Оценивание выполнения заданий  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«Предметно-методическая мастерская.  Естественнонаучная грамотность»</dc:title>
  <dc:creator>user</dc:creator>
  <cp:lastModifiedBy>user</cp:lastModifiedBy>
  <cp:revision>28</cp:revision>
  <dcterms:created xsi:type="dcterms:W3CDTF">2023-03-28T06:39:58Z</dcterms:created>
  <dcterms:modified xsi:type="dcterms:W3CDTF">2023-03-31T13:07:20Z</dcterms:modified>
</cp:coreProperties>
</file>