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57" r:id="rId4"/>
    <p:sldId id="256" r:id="rId5"/>
    <p:sldId id="260" r:id="rId6"/>
    <p:sldId id="271" r:id="rId7"/>
    <p:sldId id="270" r:id="rId8"/>
    <p:sldId id="286" r:id="rId9"/>
    <p:sldId id="290" r:id="rId10"/>
    <p:sldId id="264" r:id="rId11"/>
    <p:sldId id="279" r:id="rId12"/>
    <p:sldId id="276" r:id="rId13"/>
    <p:sldId id="287" r:id="rId14"/>
    <p:sldId id="282" r:id="rId15"/>
    <p:sldId id="284" r:id="rId16"/>
    <p:sldId id="285" r:id="rId17"/>
    <p:sldId id="261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48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1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8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3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01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3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6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4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516E-7696-49DB-867B-40707204B974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9F0A-A066-47BF-9642-3EC254E21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1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9269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ЕГЭ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0081" y="2287945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ОГЭ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501008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ВПР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1580059"/>
            <a:ext cx="103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ЕНГ</a:t>
            </a:r>
            <a:endParaRPr lang="ru-RU" sz="4000" b="1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03899" y="116632"/>
            <a:ext cx="48680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altLang="ru-RU" b="1" dirty="0">
                <a:latin typeface="Century Gothic" pitchFamily="34" charset="0"/>
              </a:rPr>
              <a:t>    </a:t>
            </a:r>
            <a:r>
              <a:rPr lang="kk-KZ" altLang="ru-RU" b="1" dirty="0" smtClean="0">
                <a:latin typeface="Century Gothic" pitchFamily="34" charset="0"/>
              </a:rPr>
              <a:t>Кузнецова Татьяна Александровна, </a:t>
            </a:r>
            <a:r>
              <a:rPr lang="kk-KZ" altLang="ru-RU" b="1" dirty="0">
                <a:latin typeface="Century Gothic" pitchFamily="34" charset="0"/>
              </a:rPr>
              <a:t>учитель физики МБОУ </a:t>
            </a:r>
            <a:r>
              <a:rPr lang="kk-KZ" altLang="ru-RU" b="1" dirty="0" smtClean="0">
                <a:latin typeface="Century Gothic" pitchFamily="34" charset="0"/>
              </a:rPr>
              <a:t>«Лицей «Дубна»</a:t>
            </a:r>
            <a:endParaRPr lang="kk-KZ" altLang="ru-RU" b="1" dirty="0"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645024"/>
            <a:ext cx="65882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/>
              <a:t>К вопросу формирования естественно-научной грамотности на уроках </a:t>
            </a:r>
            <a:r>
              <a:rPr lang="ru-RU" sz="3200" b="1" dirty="0" smtClean="0"/>
              <a:t>физики </a:t>
            </a:r>
            <a:r>
              <a:rPr lang="ru-RU" sz="3200" b="1" dirty="0"/>
              <a:t>как одному из  требований ФГОС 3 поколения</a:t>
            </a:r>
            <a:br>
              <a:rPr lang="ru-RU" sz="3200" b="1" dirty="0"/>
            </a:br>
            <a:endParaRPr lang="ru-RU" sz="3200" b="1" i="1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5295" y="1556792"/>
            <a:ext cx="52200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Задания – нетипичны, т.е. их решение сложно однозначно описать и получить доступ к заученному алгоритму.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Ограниченное количество практико-ориентированных и компетентностных заданий представлено в УМК по физике и измерительных материалах ГИА.</a:t>
            </a:r>
          </a:p>
          <a:p>
            <a:pPr marL="342900" indent="-342900">
              <a:buFont typeface="+mj-lt"/>
              <a:buAutoNum type="arabicPeriod"/>
            </a:pPr>
            <a:endParaRPr lang="ru-RU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/>
              <a:t>Недостаток учебно-тренировочных материалов.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666274"/>
            <a:ext cx="46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Причины трудности </a:t>
            </a:r>
            <a:r>
              <a:rPr lang="ru-RU" sz="2800" b="1" dirty="0" smtClean="0"/>
              <a:t>заданий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975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60032" y="133676"/>
            <a:ext cx="4069569" cy="792088"/>
          </a:xfrm>
          <a:prstGeom prst="rect">
            <a:avLst/>
          </a:prstGeom>
          <a:noFill/>
          <a:ln w="24384">
            <a:solidFill>
              <a:srgbClr val="BADF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ЕГЭ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" y="3717032"/>
            <a:ext cx="4389593" cy="260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3" r="503"/>
          <a:stretch/>
        </p:blipFill>
        <p:spPr bwMode="auto">
          <a:xfrm>
            <a:off x="251520" y="5863957"/>
            <a:ext cx="4867379" cy="74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8703" r="2450" b="13595"/>
          <a:stretch/>
        </p:blipFill>
        <p:spPr bwMode="auto">
          <a:xfrm>
            <a:off x="4843831" y="4167321"/>
            <a:ext cx="4176761" cy="97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21" y="578710"/>
            <a:ext cx="370046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0"/>
          <a:stretch/>
        </p:blipFill>
        <p:spPr bwMode="auto">
          <a:xfrm>
            <a:off x="453100" y="2780928"/>
            <a:ext cx="4116113" cy="4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14" y="1791081"/>
            <a:ext cx="4574786" cy="235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7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14" y="1988840"/>
            <a:ext cx="4221886" cy="406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4587"/>
            <a:ext cx="3768251" cy="443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00071"/>
            <a:ext cx="343000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02" y="4960385"/>
            <a:ext cx="344803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786943" y="260648"/>
            <a:ext cx="4069569" cy="792088"/>
          </a:xfrm>
          <a:prstGeom prst="rect">
            <a:avLst/>
          </a:prstGeom>
          <a:noFill/>
          <a:ln w="24384">
            <a:solidFill>
              <a:srgbClr val="BADF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ОГЭ</a:t>
            </a:r>
          </a:p>
        </p:txBody>
      </p:sp>
    </p:spTree>
    <p:extLst>
      <p:ext uri="{BB962C8B-B14F-4D97-AF65-F5344CB8AC3E}">
        <p14:creationId xmlns:p14="http://schemas.microsoft.com/office/powerpoint/2010/main" val="9529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21979"/>
            <a:ext cx="4644008" cy="183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3011019"/>
            <a:ext cx="395232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233"/>
            <a:ext cx="50101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4679439" cy="131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86943" y="260648"/>
            <a:ext cx="4069569" cy="792088"/>
          </a:xfrm>
          <a:prstGeom prst="rect">
            <a:avLst/>
          </a:prstGeom>
          <a:noFill/>
          <a:ln w="24384">
            <a:solidFill>
              <a:srgbClr val="BADFE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ВПР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26" b="23885"/>
          <a:stretch/>
        </p:blipFill>
        <p:spPr bwMode="auto">
          <a:xfrm>
            <a:off x="3961769" y="2320830"/>
            <a:ext cx="4708995" cy="26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0" y="466672"/>
            <a:ext cx="4694848" cy="94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5" b="4184"/>
          <a:stretch/>
        </p:blipFill>
        <p:spPr bwMode="auto">
          <a:xfrm>
            <a:off x="65833" y="1806759"/>
            <a:ext cx="4811103" cy="38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67"/>
          <a:stretch/>
        </p:blipFill>
        <p:spPr bwMode="auto">
          <a:xfrm>
            <a:off x="5063455" y="466672"/>
            <a:ext cx="3883148" cy="114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0"/>
          <a:stretch/>
        </p:blipFill>
        <p:spPr bwMode="auto">
          <a:xfrm>
            <a:off x="5076056" y="1988840"/>
            <a:ext cx="3901731" cy="46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1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b="305"/>
          <a:stretch/>
        </p:blipFill>
        <p:spPr bwMode="auto">
          <a:xfrm>
            <a:off x="1873230" y="35047"/>
            <a:ext cx="5223114" cy="303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49" y="2960873"/>
            <a:ext cx="4935082" cy="241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7984" y="5330626"/>
            <a:ext cx="4572000" cy="132343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выяснить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 ли уровень Мирового океана, если растают все льды, плавающие на его поверхности и все материковые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1" b="17574"/>
          <a:stretch/>
        </p:blipFill>
        <p:spPr bwMode="auto">
          <a:xfrm>
            <a:off x="1907704" y="45929"/>
            <a:ext cx="4578821" cy="135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85" y="1663418"/>
            <a:ext cx="4323266" cy="118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836" y="4725144"/>
            <a:ext cx="8604448" cy="1938992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«Информация Гидрометцентра России и центра «Фобос» постоянно подтверждает справедливость данных о причинах возгорания, указанных в статье. Действительно, в 2020 – 2021 годах наблюдается заметное снижение количества выпадающих осадков в весенний период на территории Сибири и зафиксированы значения температур выше 30°С, что 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10°С –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16°С выше климатической нормы».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808" y="3068960"/>
            <a:ext cx="630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Назовите причину возгораний,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озвученную аналитиками. </a:t>
            </a:r>
          </a:p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Подтвердите справедливость их утверждения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4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43310"/>
            <a:ext cx="8424936" cy="526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29292"/>
              </p:ext>
            </p:extLst>
          </p:nvPr>
        </p:nvGraphicFramePr>
        <p:xfrm>
          <a:off x="2699792" y="116632"/>
          <a:ext cx="6115050" cy="1324147"/>
        </p:xfrm>
        <a:graphic>
          <a:graphicData uri="http://schemas.openxmlformats.org/drawingml/2006/table">
            <a:tbl>
              <a:tblPr firstRow="1" firstCol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86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032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 dirty="0" err="1">
                          <a:effectLst/>
                          <a:latin typeface="Times New Roman" charset="0"/>
                          <a:ea typeface="Times New Roman" charset="0"/>
                        </a:rPr>
                        <a:t>Номер</a:t>
                      </a:r>
                      <a:r>
                        <a:rPr lang="en-US" sz="1100" i="1" dirty="0">
                          <a:effectLst/>
                          <a:latin typeface="Times New Roman" charset="0"/>
                          <a:ea typeface="Times New Roman" charset="0"/>
                        </a:rPr>
                        <a:t> </a:t>
                      </a:r>
                      <a:r>
                        <a:rPr lang="en-US" sz="1100" i="1" dirty="0" err="1">
                          <a:effectLst/>
                          <a:latin typeface="Times New Roman" charset="0"/>
                          <a:ea typeface="Times New Roman" charset="0"/>
                        </a:rPr>
                        <a:t>вопроса</a:t>
                      </a:r>
                      <a:endParaRPr lang="en-GB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CS623Q05</a:t>
                      </a:r>
                      <a:endParaRPr lang="en-GB" sz="12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 dirty="0" err="1">
                          <a:effectLst/>
                          <a:latin typeface="Times New Roman" charset="0"/>
                          <a:ea typeface="Times New Roman" charset="0"/>
                        </a:rPr>
                        <a:t>Компетенция</a:t>
                      </a:r>
                      <a:endParaRPr lang="en-GB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Понимание особенностей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научного исследования</a:t>
                      </a:r>
                      <a:endParaRPr lang="en-GB" sz="12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 dirty="0" err="1" smtClean="0">
                          <a:effectLst/>
                          <a:latin typeface="Times New Roman" charset="0"/>
                          <a:ea typeface="Times New Roman" charset="0"/>
                        </a:rPr>
                        <a:t>Знание</a:t>
                      </a:r>
                      <a:endParaRPr lang="en-GB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Процедурное</a:t>
                      </a:r>
                      <a:endParaRPr lang="en-GB" sz="12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Контекст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Личный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Здоровье</a:t>
                      </a:r>
                      <a:endParaRPr lang="en-GB" sz="12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Когнитивный уровень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Средний</a:t>
                      </a:r>
                      <a:endParaRPr lang="en-GB" sz="12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Формат вопроса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Открытый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ответ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кодируется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человеком</a:t>
                      </a:r>
                      <a:endParaRPr lang="en-GB" sz="12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9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3240" y="4293096"/>
            <a:ext cx="6840760" cy="136207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92696"/>
            <a:ext cx="98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ЕГЭ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0081" y="2287945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ОГЭ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3501008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ВПР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3728" y="1580059"/>
            <a:ext cx="103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/>
              <a:t>ЕНГ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945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ds04.infourok.ru/uploads/ex/035c/00175beb-ddd6610b/hello_html_45542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3832913" cy="51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368" y="119675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свои знания можно только тогда, когда смотришь прямо в глаза своему незнанию.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kk-KZ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 Д. Ушинский</a:t>
            </a:r>
            <a:br>
              <a:rPr lang="kk-KZ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463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41592" r="51969" b="7263"/>
          <a:stretch/>
        </p:blipFill>
        <p:spPr bwMode="auto">
          <a:xfrm>
            <a:off x="3446131" y="764704"/>
            <a:ext cx="5697868" cy="496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37510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Международная программа по оценке образовательных достижений учащихся </a:t>
            </a:r>
            <a:r>
              <a:rPr lang="ru-RU" b="1" dirty="0" smtClean="0"/>
              <a:t>PISA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8786" y="5728610"/>
            <a:ext cx="6855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Страны, </a:t>
            </a:r>
            <a:r>
              <a:rPr lang="ru-RU" dirty="0"/>
              <a:t>средний балл которых не отличается от балла </a:t>
            </a:r>
            <a:r>
              <a:rPr lang="ru-RU" dirty="0" smtClean="0"/>
              <a:t>России: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Швеция</a:t>
            </a:r>
            <a:r>
              <a:rPr lang="ru-RU" dirty="0"/>
              <a:t>, Чешская Республика, Испания, Латвия, Люксембург, Италия, </a:t>
            </a:r>
            <a:r>
              <a:rPr lang="ru-RU" dirty="0" smtClean="0"/>
              <a:t>Аргентина.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8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33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7784" y="10140"/>
            <a:ext cx="6449344" cy="3284985"/>
          </a:xfrm>
          <a:prstGeom prst="rect">
            <a:avLst/>
          </a:prstGeom>
        </p:spPr>
      </p:pic>
      <p:pic>
        <p:nvPicPr>
          <p:cNvPr id="6" name="image3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7783" y="3285795"/>
            <a:ext cx="649938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007" y="2420888"/>
            <a:ext cx="8579485" cy="29762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09863" y="332656"/>
            <a:ext cx="485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Сравнительный анализ</a:t>
            </a:r>
          </a:p>
        </p:txBody>
      </p:sp>
    </p:spTree>
    <p:extLst>
      <p:ext uri="{BB962C8B-B14F-4D97-AF65-F5344CB8AC3E}">
        <p14:creationId xmlns:p14="http://schemas.microsoft.com/office/powerpoint/2010/main" val="1397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6519" y="260648"/>
            <a:ext cx="485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Сравнительный анализ</a:t>
            </a:r>
          </a:p>
        </p:txBody>
      </p:sp>
      <p:pic>
        <p:nvPicPr>
          <p:cNvPr id="7" name="image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790" y="2132856"/>
            <a:ext cx="8640445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26044" y="188640"/>
            <a:ext cx="4855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Сравнительный анализ</a:t>
            </a:r>
          </a:p>
        </p:txBody>
      </p:sp>
      <p:pic>
        <p:nvPicPr>
          <p:cNvPr id="7" name="image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800" y="1700808"/>
            <a:ext cx="8632825" cy="47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67650"/>
              </p:ext>
            </p:extLst>
          </p:nvPr>
        </p:nvGraphicFramePr>
        <p:xfrm>
          <a:off x="-21043" y="812031"/>
          <a:ext cx="9129546" cy="60459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2165"/>
                <a:gridCol w="1840903"/>
                <a:gridCol w="2928239"/>
                <a:gridCol w="2928239"/>
              </a:tblGrid>
              <a:tr h="528837">
                <a:tc>
                  <a:txBody>
                    <a:bodyPr/>
                    <a:lstStyle/>
                    <a:p>
                      <a:pPr marL="3556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1655" algn="just">
                        <a:lnSpc>
                          <a:spcPts val="192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1770" algn="ctr">
                        <a:lnSpc>
                          <a:spcPts val="192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r>
                        <a:rPr lang="ru-RU" sz="18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800" b="1" spc="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9945" algn="just">
                        <a:lnSpc>
                          <a:spcPts val="192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532">
                <a:tc>
                  <a:txBody>
                    <a:bodyPr/>
                    <a:lstStyle/>
                    <a:p>
                      <a:pPr marL="34925" marR="288925">
                        <a:lnSpc>
                          <a:spcPct val="113000"/>
                        </a:lnSpc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spc="-30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spc="-30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Поддержание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здоровья,</a:t>
                      </a:r>
                      <a:r>
                        <a:rPr lang="ru-RU" sz="1600" b="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несчастные</a:t>
                      </a: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1803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Борьба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b="0" spc="-6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болезнями,</a:t>
                      </a:r>
                      <a:r>
                        <a:rPr lang="ru-RU" sz="1600" b="0" spc="-4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600" b="0" spc="-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передача,</a:t>
                      </a:r>
                      <a:r>
                        <a:rPr lang="ru-RU" sz="1600" b="0" spc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</a:t>
                      </a:r>
                      <a:r>
                        <a:rPr lang="ru-RU" sz="1600" b="0" spc="-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продуктов питания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4978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Эпидемии,</a:t>
                      </a:r>
                      <a:r>
                        <a:rPr lang="ru-RU" sz="1600" b="0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распространение</a:t>
                      </a:r>
                      <a:r>
                        <a:rPr lang="ru-RU" sz="1600" b="0" spc="-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инфекционных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48201">
                <a:tc>
                  <a:txBody>
                    <a:bodyPr/>
                    <a:lstStyle/>
                    <a:p>
                      <a:pPr marL="34925" marR="260985">
                        <a:lnSpc>
                          <a:spcPct val="113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Природные    </a:t>
                      </a:r>
                      <a:r>
                        <a:rPr lang="ru-RU" sz="1600" spc="-30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marR="546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Личное потребление</a:t>
                      </a:r>
                      <a:r>
                        <a:rPr lang="ru-RU" sz="1600" b="1" u="sng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</a:t>
                      </a:r>
                      <a:r>
                        <a:rPr lang="ru-RU" sz="1600" b="1" u="sng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1" u="sng" spc="-6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энергии</a:t>
                      </a: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47053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Поддержание </a:t>
                      </a:r>
                      <a:r>
                        <a:rPr lang="ru-RU" sz="1600" b="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человеческого   </a:t>
                      </a:r>
                      <a:r>
                        <a:rPr lang="ru-RU" sz="1600" b="0" spc="-30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населения,</a:t>
                      </a:r>
                      <a:r>
                        <a:rPr lang="ru-RU" sz="1600" b="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spc="-4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  <a:r>
                        <a:rPr lang="ru-RU" sz="1600" b="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36000" marR="2076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продовольствия,</a:t>
                      </a:r>
                      <a:r>
                        <a:rPr lang="ru-RU" sz="1600" b="0" spc="-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энергоснабжение</a:t>
                      </a: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Возобновляемые</a:t>
                      </a:r>
                      <a:r>
                        <a:rPr lang="ru-RU" sz="1600" b="1" u="sng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невозобновляемые</a:t>
                      </a:r>
                      <a:r>
                        <a:rPr lang="ru-RU" sz="1600" b="1" u="sng" spc="-2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природные</a:t>
                      </a:r>
                      <a:r>
                        <a:rPr lang="ru-RU" sz="1600" b="0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системы,</a:t>
                      </a:r>
                      <a:r>
                        <a:rPr lang="ru-RU" sz="1600" b="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</a:t>
                      </a:r>
                    </a:p>
                    <a:p>
                      <a:pPr marL="36000" marR="218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населения,</a:t>
                      </a:r>
                      <a:r>
                        <a:rPr lang="ru-RU" sz="16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</a:t>
                      </a:r>
                      <a:r>
                        <a:rPr lang="ru-RU" sz="1600" b="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600" b="0" spc="-7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</a:t>
                      </a:r>
                      <a:r>
                        <a:rPr lang="ru-RU" sz="1600" b="0" spc="-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исчезающих</a:t>
                      </a:r>
                      <a:r>
                        <a:rPr lang="ru-RU" sz="1600" b="0" spc="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73786">
                <a:tc>
                  <a:txBody>
                    <a:bodyPr/>
                    <a:lstStyle/>
                    <a:p>
                      <a:pPr marL="34925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Опасности</a:t>
                      </a:r>
                      <a:r>
                        <a:rPr lang="ru-RU" sz="16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риска</a:t>
                      </a:r>
                      <a:r>
                        <a:rPr lang="ru-RU" sz="1600" b="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образа</a:t>
                      </a:r>
                      <a:r>
                        <a:rPr lang="ru-RU" sz="1600" b="0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393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Быстрые</a:t>
                      </a:r>
                      <a:r>
                        <a:rPr lang="ru-RU" sz="1600" b="0" spc="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</a:t>
                      </a:r>
                      <a:r>
                        <a:rPr lang="ru-RU" sz="1600" b="0" spc="-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землетрясения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суровые</a:t>
                      </a:r>
                      <a:r>
                        <a:rPr lang="ru-RU" sz="1600" b="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погодные</a:t>
                      </a:r>
                      <a:r>
                        <a:rPr lang="ru-RU" sz="1600" b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условия],</a:t>
                      </a:r>
                      <a:r>
                        <a:rPr lang="ru-RU" sz="1600" b="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медленные</a:t>
                      </a:r>
                      <a:r>
                        <a:rPr lang="ru-RU" sz="1600" b="0" spc="-25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нарастающие изменения [береговая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эрозия,</a:t>
                      </a:r>
                      <a:r>
                        <a:rPr lang="ru-RU" sz="1600" b="0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отложения]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4191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климата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</a:t>
                      </a:r>
                      <a:r>
                        <a:rPr lang="ru-RU" sz="1600" b="0" spc="-30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современных столкновений и</a:t>
                      </a:r>
                      <a:r>
                        <a:rPr lang="ru-RU" sz="1600" b="0" spc="-3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войн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61613">
                <a:tc>
                  <a:txBody>
                    <a:bodyPr/>
                    <a:lstStyle/>
                    <a:p>
                      <a:pPr marL="3492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spc="-1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925">
                        <a:lnSpc>
                          <a:spcPts val="169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925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науки</a:t>
                      </a:r>
                      <a:r>
                        <a:rPr lang="ru-RU" sz="160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925">
                        <a:lnSpc>
                          <a:spcPts val="162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Научные</a:t>
                      </a:r>
                      <a:r>
                        <a:rPr lang="ru-RU" sz="1600" b="1" u="sng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аспекты</a:t>
                      </a: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хобби,</a:t>
                      </a:r>
                      <a:r>
                        <a:rPr lang="ru-RU" sz="1600" b="1" u="sng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личных</a:t>
                      </a: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музыки</a:t>
                      </a:r>
                      <a:r>
                        <a:rPr lang="ru-RU" sz="1600" b="0" spc="-3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спорта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Новые</a:t>
                      </a:r>
                      <a:r>
                        <a:rPr lang="ru-RU" sz="1600" b="1" u="sng" spc="-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устройства</a:t>
                      </a:r>
                      <a:r>
                        <a:rPr lang="ru-RU" sz="1600" b="1" u="sng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процессы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1" spc="-6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модификации,</a:t>
                      </a:r>
                      <a:r>
                        <a:rPr lang="ru-RU" sz="1600" b="0" spc="-3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технологии,</a:t>
                      </a:r>
                      <a:r>
                        <a:rPr lang="ru-RU" sz="1600" b="1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Вымирание</a:t>
                      </a:r>
                      <a:r>
                        <a:rPr lang="ru-RU" sz="1600" b="0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видов,</a:t>
                      </a:r>
                      <a:r>
                        <a:rPr lang="ru-RU" sz="1600" b="0" spc="1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</a:t>
                      </a: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космоса,</a:t>
                      </a:r>
                      <a:r>
                        <a:rPr lang="ru-RU" sz="1600" b="1" u="sng" spc="-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происхождение</a:t>
                      </a:r>
                      <a:r>
                        <a:rPr lang="ru-RU" sz="1600" b="1" u="sng" spc="2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строение</a:t>
                      </a:r>
                      <a:r>
                        <a:rPr lang="ru-RU" sz="1600" b="1" u="sng" spc="5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Вселенной</a:t>
                      </a:r>
                      <a:endParaRPr lang="ru-RU" sz="16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63888" y="11663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КОНТЕКСТЫ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6256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Татьяна\Desktop\Маркетинг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4" y="0"/>
            <a:ext cx="9149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" t="1071" r="4158" b="8831"/>
          <a:stretch/>
        </p:blipFill>
        <p:spPr bwMode="auto">
          <a:xfrm>
            <a:off x="361950" y="228600"/>
            <a:ext cx="83915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30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396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31</cp:revision>
  <dcterms:created xsi:type="dcterms:W3CDTF">2023-04-01T15:06:00Z</dcterms:created>
  <dcterms:modified xsi:type="dcterms:W3CDTF">2023-04-03T19:11:54Z</dcterms:modified>
</cp:coreProperties>
</file>