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59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7" r:id="rId22"/>
    <p:sldId id="276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earningapps.org/4576761" TargetMode="External"/><Relationship Id="rId5" Type="http://schemas.openxmlformats.org/officeDocument/2006/relationships/hyperlink" Target="https://learningapps.org/588578" TargetMode="External"/><Relationship Id="rId4" Type="http://schemas.openxmlformats.org/officeDocument/2006/relationships/hyperlink" Target="https://learningapps.org/1513753" TargetMode="External"/><Relationship Id="rId3" Type="http://schemas.openxmlformats.org/officeDocument/2006/relationships/hyperlink" Target="https://learningapps.org/2239677" TargetMode="External"/><Relationship Id="rId2" Type="http://schemas.openxmlformats.org/officeDocument/2006/relationships/hyperlink" Target="https://learningapps.org/2239631" TargetMode="External"/><Relationship Id="rId1" Type="http://schemas.openxmlformats.org/officeDocument/2006/relationships/hyperlink" Target="https://learningapps.org/458886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>
                <a:lumMod val="0"/>
                <a:lumOff val="100000"/>
              </a:srgbClr>
            </a:gs>
            <a:gs pos="100000">
              <a:srgbClr val="838309"/>
            </a:gs>
          </a:gsLst>
          <a:lin ang="119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556376" cy="1470025"/>
          </a:xfrm>
        </p:spPr>
        <p:txBody>
          <a:bodyPr>
            <a:noAutofit/>
          </a:bodyPr>
          <a:lstStyle/>
          <a:p>
            <a:r>
              <a:rPr lang="ru-RU" sz="4400" dirty="0"/>
              <a:t>Семинар по РИП </a:t>
            </a:r>
            <a:br>
              <a:rPr lang="ru-RU" sz="4400" dirty="0"/>
            </a:br>
            <a:r>
              <a:rPr lang="ru-RU" sz="4400" dirty="0"/>
              <a:t>Мастер класс по созданию интерактивных упражнений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195" y="5373370"/>
            <a:ext cx="7548245" cy="99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Аль-Маайта Наталья Викторовна</a:t>
            </a:r>
            <a:endParaRPr lang="ru-RU" dirty="0"/>
          </a:p>
          <a:p>
            <a:r>
              <a:rPr lang="ru-RU" dirty="0"/>
              <a:t>Учитель географии</a:t>
            </a:r>
            <a:endParaRPr lang="ru-RU" dirty="0"/>
          </a:p>
          <a:p>
            <a:r>
              <a:rPr lang="ru-RU" dirty="0"/>
              <a:t>г. Дубна 2023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972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задания </a:t>
            </a:r>
            <a:br>
              <a:rPr lang="ru-RU" dirty="0" smtClean="0"/>
            </a:br>
            <a:r>
              <a:rPr lang="ru-RU" dirty="0" smtClean="0"/>
              <a:t>«Собрать </a:t>
            </a:r>
            <a:r>
              <a:rPr lang="ru-RU" dirty="0" err="1" smtClean="0"/>
              <a:t>пазл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343535" y="1484630"/>
          <a:ext cx="845693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856220" imgH="4351020" progId="Paint.Picture">
                  <p:embed/>
                </p:oleObj>
              </mc:Choice>
              <mc:Fallback>
                <p:oleObj name="" r:id="rId1" imgW="7856220" imgH="435102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3535" y="1484630"/>
                        <a:ext cx="8456930" cy="493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972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задания «Заполнить пропуски в предложениях»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012190" y="1484630"/>
          <a:ext cx="7016115" cy="479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316980" imgH="4312920" progId="Paint.Picture">
                  <p:embed/>
                </p:oleObj>
              </mc:Choice>
              <mc:Fallback>
                <p:oleObj name="" r:id="rId1" imgW="6316980" imgH="431292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2190" y="1484630"/>
                        <a:ext cx="7016115" cy="479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</a:t>
            </a:r>
            <a:r>
              <a:rPr lang="ru-RU" dirty="0" smtClean="0"/>
              <a:t>приложения по географии: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895" y="1268730"/>
            <a:ext cx="7519670" cy="1241425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Среда позволяет создавать тематические папки: по темам, по классам. Добавлять в свой аккаунт задания, сделанные другими педагогами, которые вам понравились. Это облегчит их поиск.</a:t>
            </a:r>
            <a:endParaRPr lang="ru-RU" sz="2000" dirty="0" smtClean="0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15695" y="2510155"/>
            <a:ext cx="6728460" cy="4131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Замещающее содержимое 4"/>
          <p:cNvGraphicFramePr>
            <a:graphicFrameLocks noChangeAspect="1"/>
          </p:cNvGraphicFramePr>
          <p:nvPr>
            <p:ph idx="1"/>
          </p:nvPr>
        </p:nvGraphicFramePr>
        <p:xfrm>
          <a:off x="963295" y="1124585"/>
          <a:ext cx="7218045" cy="497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751320" imgH="4648200" progId="Paint.Picture">
                  <p:embed/>
                </p:oleObj>
              </mc:Choice>
              <mc:Fallback>
                <p:oleObj name="" r:id="rId1" imgW="6751320" imgH="46482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3295" y="1124585"/>
                        <a:ext cx="7218045" cy="497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64" y="34636"/>
            <a:ext cx="7427168" cy="1044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Итак, Создаем приложение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7661261">
            <a:off x="5089441" y="980957"/>
            <a:ext cx="479558" cy="20882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вид задания. Можно посмотреть образцы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b="4161"/>
          <a:stretch>
            <a:fillRect/>
          </a:stretch>
        </p:blipFill>
        <p:spPr bwMode="auto">
          <a:xfrm>
            <a:off x="1043940" y="1268730"/>
            <a:ext cx="7178675" cy="52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7661261">
            <a:off x="7931364" y="2958168"/>
            <a:ext cx="479558" cy="20882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Замещающее содержимое 12"/>
          <p:cNvGraphicFramePr>
            <a:graphicFrameLocks noChangeAspect="1"/>
          </p:cNvGraphicFramePr>
          <p:nvPr>
            <p:ph sz="half" idx="1"/>
          </p:nvPr>
        </p:nvGraphicFramePr>
        <p:xfrm>
          <a:off x="958850" y="1412875"/>
          <a:ext cx="7226300" cy="470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6583680" imgH="4290060" progId="Paint.Picture">
                  <p:embed/>
                </p:oleObj>
              </mc:Choice>
              <mc:Fallback>
                <p:oleObj name="" r:id="rId1" imgW="6583680" imgH="4290060" progId="Paint.Picture">
                  <p:embed/>
                  <p:pic>
                    <p:nvPicPr>
                      <p:cNvPr id="0" name="Изображение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8850" y="1412875"/>
                        <a:ext cx="7226300" cy="4707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вид «Найти пару»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8004902">
            <a:off x="679850" y="4189742"/>
            <a:ext cx="390929" cy="138190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ru-RU" dirty="0" smtClean="0"/>
              <a:t>Как оценивать?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6" t="8209" r="6606" b="12251"/>
          <a:stretch>
            <a:fillRect/>
          </a:stretch>
        </p:blipFill>
        <p:spPr bwMode="auto">
          <a:xfrm>
            <a:off x="395536" y="1052736"/>
            <a:ext cx="7128792" cy="48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4132159">
            <a:off x="4201653" y="3095319"/>
            <a:ext cx="344962" cy="22215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4132159">
            <a:off x="4201643" y="4031666"/>
            <a:ext cx="344962" cy="22215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 работы приложения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7" t="31499" r="1737" b="18369"/>
          <a:stretch>
            <a:fillRect/>
          </a:stretch>
        </p:blipFill>
        <p:spPr bwMode="auto">
          <a:xfrm>
            <a:off x="-34509" y="1700808"/>
            <a:ext cx="6096000" cy="2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7661261">
            <a:off x="5305079" y="3645011"/>
            <a:ext cx="479558" cy="208823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756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Cохранение приложения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7" y="981241"/>
            <a:ext cx="6912768" cy="55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4132159">
            <a:off x="7369994" y="3662349"/>
            <a:ext cx="344962" cy="22215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2" cy="5399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Проверка приложения перед публикацией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6" y="1052736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 rot="4132159">
            <a:off x="7442262" y="3311709"/>
            <a:ext cx="344962" cy="22215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>
                <a:lumMod val="0"/>
                <a:lumOff val="100000"/>
              </a:srgbClr>
            </a:gs>
            <a:gs pos="100000">
              <a:srgbClr val="838309"/>
            </a:gs>
          </a:gsLst>
          <a:lin ang="136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r>
              <a:rPr lang="ru-RU" dirty="0" smtClean="0"/>
              <a:t>использования: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Тренинг для заучивания основных определений, карты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Развитие логического мышления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Работа с немой картой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Активизация деятельности 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Дифференцированность в опросе: задания можно выполнять с картой и без. Задания разного уровня сложности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Учителю не нужно проверять работы учащихся – за вас это сделает приложение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Интерактивный опрос на уроке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Зачетные работы </a:t>
            </a:r>
            <a:endParaRPr lang="ru-RU" sz="216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160" dirty="0" smtClean="0"/>
              <a:t>Подключение учащихся к составлению задания</a:t>
            </a:r>
            <a:endParaRPr lang="ru-RU" sz="2160" dirty="0" smtClean="0"/>
          </a:p>
          <a:p>
            <a:endParaRPr lang="ru-RU" sz="216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06454" cy="828010"/>
          </a:xfrm>
        </p:spPr>
        <p:txBody>
          <a:bodyPr>
            <a:normAutofit/>
          </a:bodyPr>
          <a:lstStyle/>
          <a:p>
            <a:r>
              <a:rPr lang="ru-RU" dirty="0"/>
              <a:t>Публикация 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65" y="5589359"/>
            <a:ext cx="8136904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необходимо сделать, чтобы была возможность получить несколько видов ссылок на данное приложение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0292" r="5014" b="21419"/>
          <a:stretch>
            <a:fillRect/>
          </a:stretch>
        </p:blipFill>
        <p:spPr bwMode="auto">
          <a:xfrm>
            <a:off x="683895" y="836930"/>
            <a:ext cx="755840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4132159">
            <a:off x="6217885" y="3599519"/>
            <a:ext cx="344962" cy="22215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>
                <a:lumMod val="0"/>
                <a:lumOff val="100000"/>
              </a:srgbClr>
            </a:gs>
            <a:gs pos="100000">
              <a:srgbClr val="838309"/>
            </a:gs>
          </a:gsLst>
          <a:lin ang="166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приложением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ru-RU" sz="2355" dirty="0" smtClean="0"/>
              <a:t>После публикации можно давать учащимся ссылку на приложение для работы дома самостоятельно</a:t>
            </a:r>
            <a:r>
              <a:rPr lang="ru-RU" sz="2355" dirty="0" smtClean="0"/>
              <a:t>. Например:</a:t>
            </a:r>
            <a:endParaRPr lang="ru-RU" sz="2355" dirty="0" smtClean="0"/>
          </a:p>
          <a:p>
            <a:r>
              <a:rPr lang="ru-RU" sz="2355" dirty="0" smtClean="0">
                <a:solidFill>
                  <a:srgbClr val="FF0000"/>
                </a:solidFill>
              </a:rPr>
              <a:t>8 класс</a:t>
            </a:r>
            <a:endParaRPr lang="ru-RU" sz="2355" dirty="0" smtClean="0">
              <a:solidFill>
                <a:srgbClr val="FF0000"/>
              </a:solidFill>
            </a:endParaRPr>
          </a:p>
          <a:p>
            <a:r>
              <a:rPr lang="ru-RU" sz="2355" dirty="0"/>
              <a:t>Природные зоны России  </a:t>
            </a:r>
            <a:r>
              <a:rPr lang="ru-RU" sz="2355" u="sng" dirty="0">
                <a:hlinkClick r:id="rId1"/>
              </a:rPr>
              <a:t>https://learningapps.org/4588864</a:t>
            </a:r>
            <a:endParaRPr lang="ru-RU" sz="2355" dirty="0"/>
          </a:p>
          <a:p>
            <a:r>
              <a:rPr lang="ru-RU" sz="2355" dirty="0"/>
              <a:t>Климатические пояса и области России  </a:t>
            </a:r>
            <a:r>
              <a:rPr lang="ru-RU" sz="2355" u="sng" dirty="0">
                <a:hlinkClick r:id="rId2"/>
              </a:rPr>
              <a:t>https://learningapps.org/2239631</a:t>
            </a:r>
            <a:endParaRPr lang="ru-RU" sz="2355" dirty="0"/>
          </a:p>
          <a:p>
            <a:r>
              <a:rPr lang="ru-RU" sz="2355" dirty="0"/>
              <a:t>Почвы России </a:t>
            </a:r>
            <a:r>
              <a:rPr lang="ru-RU" sz="2355" u="sng" dirty="0">
                <a:hlinkClick r:id="rId3"/>
              </a:rPr>
              <a:t>https://learningapps.org/2239677</a:t>
            </a:r>
            <a:endParaRPr lang="ru-RU" sz="2355" dirty="0"/>
          </a:p>
          <a:p>
            <a:r>
              <a:rPr lang="ru-RU" sz="2355" dirty="0" smtClean="0">
                <a:solidFill>
                  <a:srgbClr val="FF0000"/>
                </a:solidFill>
              </a:rPr>
              <a:t>9 класс</a:t>
            </a:r>
            <a:endParaRPr lang="ru-RU" sz="2355" dirty="0" smtClean="0">
              <a:solidFill>
                <a:srgbClr val="FF0000"/>
              </a:solidFill>
            </a:endParaRPr>
          </a:p>
          <a:p>
            <a:r>
              <a:rPr lang="ru-RU" sz="2355" dirty="0"/>
              <a:t>Города –миллионеры  </a:t>
            </a:r>
            <a:r>
              <a:rPr lang="ru-RU" sz="2355" u="sng" dirty="0">
                <a:hlinkClick r:id="rId4"/>
              </a:rPr>
              <a:t>https://learningapps.org/1513753</a:t>
            </a:r>
            <a:endParaRPr lang="ru-RU" sz="2355" dirty="0"/>
          </a:p>
          <a:p>
            <a:r>
              <a:rPr lang="ru-RU" sz="2355" dirty="0"/>
              <a:t>Европейский Север </a:t>
            </a:r>
            <a:r>
              <a:rPr lang="ru-RU" sz="2355" u="sng" dirty="0">
                <a:hlinkClick r:id="rId5"/>
              </a:rPr>
              <a:t>https://learningapps.org/588578</a:t>
            </a:r>
            <a:endParaRPr lang="ru-RU" sz="2355" dirty="0"/>
          </a:p>
          <a:p>
            <a:r>
              <a:rPr lang="ru-RU" sz="2355" dirty="0"/>
              <a:t>Металлургический комплекс -https://learningapps.org/4440068</a:t>
            </a:r>
            <a:endParaRPr lang="ru-RU" sz="2355" dirty="0"/>
          </a:p>
          <a:p>
            <a:r>
              <a:rPr lang="ru-RU" sz="2355" dirty="0"/>
              <a:t>Особенности экономических районов Европейской части Росси</a:t>
            </a:r>
            <a:endParaRPr lang="ru-RU" sz="2355" dirty="0"/>
          </a:p>
          <a:p>
            <a:r>
              <a:rPr lang="ru-RU" sz="2355" u="sng" dirty="0">
                <a:hlinkClick r:id="rId6"/>
              </a:rPr>
              <a:t>https://learningapps.org/4576761</a:t>
            </a:r>
            <a:endParaRPr lang="ru-RU" sz="2355" dirty="0"/>
          </a:p>
          <a:p>
            <a:endParaRPr lang="ru-RU" sz="235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>
                <a:lumMod val="0"/>
                <a:lumOff val="100000"/>
              </a:srgbClr>
            </a:gs>
            <a:gs pos="100000">
              <a:srgbClr val="838309"/>
            </a:gs>
          </a:gsLst>
          <a:lin ang="13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Удачи в освоении интерактивности в обучении!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1043940" y="1341120"/>
          <a:ext cx="6854190" cy="39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926580" imgH="4267200" progId="Paint.Picture">
                  <p:embed/>
                </p:oleObj>
              </mc:Choice>
              <mc:Fallback>
                <p:oleObj name="" r:id="rId1" imgW="6926580" imgH="42672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3940" y="1341120"/>
                        <a:ext cx="6854190" cy="39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Среда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://learningapps.org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готовые задания для учителей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можно найти готовые задания по любому предмету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268379" y="2348685"/>
            <a:ext cx="1872208" cy="35099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755650" y="1128395"/>
          <a:ext cx="7745095" cy="504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7048500" imgH="4328160" progId="Paint.Picture">
                  <p:embed/>
                </p:oleObj>
              </mc:Choice>
              <mc:Fallback>
                <p:oleObj name="" r:id="rId1" imgW="7048500" imgH="432816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650" y="1128395"/>
                        <a:ext cx="7745095" cy="504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12879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 smtClean="0"/>
              <a:t>заданий, которые можно сделать самому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23528" y="4653136"/>
            <a:ext cx="1939411" cy="3907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63955" y="1196975"/>
          <a:ext cx="6873875" cy="457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225540" imgH="4145280" progId="Paint.Picture">
                  <p:embed/>
                </p:oleObj>
              </mc:Choice>
              <mc:Fallback>
                <p:oleObj name="" r:id="rId1" imgW="6225540" imgH="414528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63955" y="1196975"/>
                        <a:ext cx="6873875" cy="457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119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задания «Найди пару»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524384" y="3572887"/>
            <a:ext cx="1656184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8304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Проверить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428103" y="5383788"/>
            <a:ext cx="1939411" cy="3907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991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Редактировать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24258" y="5660982"/>
            <a:ext cx="1017635" cy="8136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2379" y="6286218"/>
            <a:ext cx="18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Опубликовать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задания «Классификация»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6080" cy="1036320"/>
          </a:xfrm>
        </p:spPr>
        <p:txBody>
          <a:bodyPr/>
          <a:lstStyle/>
          <a:p>
            <a:r>
              <a:rPr lang="ru-RU" dirty="0" smtClean="0"/>
              <a:t>Задание позволяют классифицировать объекты по группам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/>
          <p:nvPr>
            <p:ph sz="half" idx="2"/>
          </p:nvPr>
        </p:nvGraphicFramePr>
        <p:xfrm>
          <a:off x="1115695" y="2781300"/>
          <a:ext cx="677862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775960" imgH="3931920" progId="Paint.Picture">
                  <p:embed/>
                </p:oleObj>
              </mc:Choice>
              <mc:Fallback>
                <p:oleObj name="" r:id="rId1" imgW="5775960" imgH="393192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5695" y="2781300"/>
                        <a:ext cx="6778625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Autofit/>
          </a:bodyPr>
          <a:lstStyle/>
          <a:p>
            <a:r>
              <a:rPr lang="ru-RU" sz="2800" dirty="0"/>
              <a:t>Вид задания «Интерактивный кроссворд»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6592" r="1263" b="6315"/>
          <a:stretch>
            <a:fillRect/>
          </a:stretch>
        </p:blipFill>
        <p:spPr bwMode="auto">
          <a:xfrm>
            <a:off x="1476053" y="1341389"/>
            <a:ext cx="6408712" cy="457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31024" cy="1044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задания «Простой порядок»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828040" y="1484630"/>
          <a:ext cx="7644765" cy="481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964680" imgH="4389120" progId="Paint.Picture">
                  <p:embed/>
                </p:oleObj>
              </mc:Choice>
              <mc:Fallback>
                <p:oleObj name="" r:id="rId1" imgW="6964680" imgH="438912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8040" y="1484630"/>
                        <a:ext cx="7644765" cy="481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/>
          <a:lstStyle/>
          <a:p>
            <a:r>
              <a:rPr lang="ru-RU" dirty="0" smtClean="0"/>
              <a:t>Вид задания «Сортировка»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88085" y="1341120"/>
          <a:ext cx="7117715" cy="492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377940" imgH="4411980" progId="Paint.Picture">
                  <p:embed/>
                </p:oleObj>
              </mc:Choice>
              <mc:Fallback>
                <p:oleObj name="" r:id="rId1" imgW="6377940" imgH="441198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8085" y="1341120"/>
                        <a:ext cx="7117715" cy="4923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2105</Words>
  <Application>WPS Presentation</Application>
  <PresentationFormat>Экран (4:3)</PresentationFormat>
  <Paragraphs>86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SimSun</vt:lpstr>
      <vt:lpstr>Wingdings</vt:lpstr>
      <vt:lpstr>Microsoft YaHei</vt:lpstr>
      <vt:lpstr>Arial Unicode MS</vt:lpstr>
      <vt:lpstr>Calibri</vt:lpstr>
      <vt:lpstr>1_Default Design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Мастер класс по созданию интерактивных упражнений</vt:lpstr>
      <vt:lpstr>Цели использования:</vt:lpstr>
      <vt:lpstr>Среда https://learningapps.org/ готовые задания для учителей</vt:lpstr>
      <vt:lpstr>Виды заданий, которые можно сделать самому</vt:lpstr>
      <vt:lpstr>Вид задания «Найди пару»</vt:lpstr>
      <vt:lpstr>Вид задания «Классификация»</vt:lpstr>
      <vt:lpstr>Вид задания «Интерактивный кроссворд» </vt:lpstr>
      <vt:lpstr>Вид задания «Простой порядок»</vt:lpstr>
      <vt:lpstr>Вид задания «Сортировка»</vt:lpstr>
      <vt:lpstr>Вид задания  «Собрать пазл»</vt:lpstr>
      <vt:lpstr>Вид задания «Заполнить пропуски в предложениях»</vt:lpstr>
      <vt:lpstr>Мои приложения по географии:</vt:lpstr>
      <vt:lpstr>Итак, Создаем приложение</vt:lpstr>
      <vt:lpstr>Выбрать вид задания. Можно посмотреть образцы</vt:lpstr>
      <vt:lpstr>Делаем вид «Найти пару»</vt:lpstr>
      <vt:lpstr>Как оценивать?</vt:lpstr>
      <vt:lpstr>Проверка работы приложения</vt:lpstr>
      <vt:lpstr>  Cохранение приложения</vt:lpstr>
      <vt:lpstr>Проверка приложения перед публикацией</vt:lpstr>
      <vt:lpstr>Публикация приложения</vt:lpstr>
      <vt:lpstr>Работа с приложением</vt:lpstr>
      <vt:lpstr>Удачи в освоении интерактивности в обучении!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Создание и использование интерактивных информационных ресурсов в сети интернет </dc:title>
  <dc:creator>Учитель</dc:creator>
  <cp:lastModifiedBy>Наталья Аль-Маай</cp:lastModifiedBy>
  <cp:revision>16</cp:revision>
  <dcterms:created xsi:type="dcterms:W3CDTF">2018-03-14T23:52:00Z</dcterms:created>
  <dcterms:modified xsi:type="dcterms:W3CDTF">2023-03-01T17:51:51Z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BB90FA45A483471691A973989077C25C</vt:lpwstr>
  </property>
  <property fmtid="{D5CDD505-2E9C-101B-9397-08002B2CF9AE}" pid="3" name="KSOProductBuildVer">
    <vt:lpwstr>1049-11.2.0.11486</vt:lpwstr>
  </property>
</Properties>
</file>