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Caveat"/>
      <p:regular r:id="rId25"/>
      <p:bold r:id="rId26"/>
    </p:embeddedFont>
    <p:embeddedFont>
      <p:font typeface="Playfair Display"/>
      <p:regular r:id="rId27"/>
      <p:bold r:id="rId28"/>
      <p:italic r:id="rId29"/>
      <p:boldItalic r:id="rId30"/>
    </p:embeddedFont>
    <p:embeddedFont>
      <p:font typeface="Caveat Medium"/>
      <p:regular r:id="rId31"/>
      <p:bold r:id="rId32"/>
    </p:embeddedFont>
    <p:embeddedFont>
      <p:font typeface="Caveat SemiBo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veat-bold.fntdata"/><Relationship Id="rId25" Type="http://schemas.openxmlformats.org/officeDocument/2006/relationships/font" Target="fonts/Caveat-regular.fntdata"/><Relationship Id="rId28" Type="http://schemas.openxmlformats.org/officeDocument/2006/relationships/font" Target="fonts/PlayfairDisplay-bold.fntdata"/><Relationship Id="rId27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veatMedium-regular.fntdata"/><Relationship Id="rId30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33" Type="http://schemas.openxmlformats.org/officeDocument/2006/relationships/font" Target="fonts/CaveatSemiBold-regular.fntdata"/><Relationship Id="rId10" Type="http://schemas.openxmlformats.org/officeDocument/2006/relationships/slide" Target="slides/slide5.xml"/><Relationship Id="rId32" Type="http://schemas.openxmlformats.org/officeDocument/2006/relationships/font" Target="fonts/CaveatMedium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CaveatSemiBo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356a872f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1356a872f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356a872f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356a872f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356a872f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356a872f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3b77e71b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3b77e71b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3b77e71b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3b77e71b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3b77e71b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3b77e71b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3b77e71b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13b77e71b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3b77e71b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13b77e71b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3b77e71b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13b77e71b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356a872f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1356a872f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277fcb7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277fcb7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277fcb73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277fcb73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277fcb73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277fcb73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277fcb73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277fcb73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277fcb73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277fcb73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356a872f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356a872f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3b77e71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3b77e71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277fcb73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1277fcb73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8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gif"/><Relationship Id="rId4" Type="http://schemas.openxmlformats.org/officeDocument/2006/relationships/hyperlink" Target="http://drive.google.com/file/d/1mZltjfy4OEg7yloU4zm5xkMjHb-0yjph/view" TargetMode="External"/><Relationship Id="rId5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gif"/><Relationship Id="rId4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layfair Display"/>
                <a:ea typeface="Playfair Display"/>
                <a:cs typeface="Playfair Display"/>
                <a:sym typeface="Playfair Display"/>
              </a:rPr>
              <a:t>Дружить с родителями - реально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159125"/>
            <a:ext cx="8520600" cy="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latin typeface="Caveat"/>
                <a:ea typeface="Caveat"/>
                <a:cs typeface="Caveat"/>
                <a:sym typeface="Caveat"/>
              </a:rPr>
              <a:t>Родительское собрание</a:t>
            </a:r>
            <a:endParaRPr sz="39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descr="img5687_33194_big.jpg" id="113" name="Google Shape;11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50" y="1157338"/>
            <a:ext cx="4127651" cy="28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>
            <p:ph type="title"/>
          </p:nvPr>
        </p:nvSpPr>
        <p:spPr>
          <a:xfrm>
            <a:off x="592575" y="4052400"/>
            <a:ext cx="4127700" cy="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latin typeface="Caveat"/>
                <a:ea typeface="Caveat"/>
                <a:cs typeface="Caveat"/>
                <a:sym typeface="Caveat"/>
              </a:rPr>
              <a:t>Эмоциональный настрой</a:t>
            </a:r>
            <a:endParaRPr sz="31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6650" y="1223600"/>
            <a:ext cx="2828800" cy="2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159125"/>
            <a:ext cx="8520600" cy="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latin typeface="Caveat"/>
                <a:ea typeface="Caveat"/>
                <a:cs typeface="Caveat"/>
                <a:sym typeface="Caveat"/>
              </a:rPr>
              <a:t>Родительское собрание</a:t>
            </a:r>
            <a:endParaRPr sz="39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3700" y="249975"/>
            <a:ext cx="18669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 title="Если бы мамы разговаривали друг с другом так же, как со своими детьми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180325"/>
            <a:ext cx="6718899" cy="3779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159125"/>
            <a:ext cx="8520600" cy="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latin typeface="Caveat"/>
                <a:ea typeface="Caveat"/>
                <a:cs typeface="Caveat"/>
                <a:sym typeface="Caveat"/>
              </a:rPr>
              <a:t>Родительское собрание</a:t>
            </a:r>
            <a:endParaRPr sz="39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descr="jS_fPZMcidw.jpg" id="128" name="Google Shape;12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4762" y="2473022"/>
            <a:ext cx="2967564" cy="2269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22.jpg" id="129" name="Google Shape;12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300" y="1027925"/>
            <a:ext cx="1710300" cy="27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5033900" y="960450"/>
            <a:ext cx="40101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veat Medium"/>
              <a:buChar char="-"/>
            </a:pPr>
            <a:r>
              <a:rPr lang="ru" sz="27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Задача - молча построить дом</a:t>
            </a:r>
            <a:endParaRPr sz="2700">
              <a:solidFill>
                <a:schemeClr val="dk1"/>
              </a:solidFill>
              <a:latin typeface="Caveat Medium"/>
              <a:ea typeface="Caveat Medium"/>
              <a:cs typeface="Caveat Medium"/>
              <a:sym typeface="Caveat Medium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veat Medium"/>
              <a:buChar char="-"/>
            </a:pPr>
            <a:r>
              <a:rPr lang="ru" sz="27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Каждому родителю выдаётся задание (зелёная деталь стоит на фиолетовой, два треугольника находятся на одном уровне и тд.)</a:t>
            </a:r>
            <a:endParaRPr sz="2700">
              <a:solidFill>
                <a:schemeClr val="dk1"/>
              </a:solidFill>
              <a:latin typeface="Caveat Medium"/>
              <a:ea typeface="Caveat Medium"/>
              <a:cs typeface="Caveat Medium"/>
              <a:sym typeface="Caveat Medium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veat Medium"/>
              <a:buChar char="-"/>
            </a:pPr>
            <a:r>
              <a:rPr lang="ru" sz="27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Рефексия</a:t>
            </a:r>
            <a:endParaRPr sz="2700">
              <a:solidFill>
                <a:schemeClr val="dk1"/>
              </a:solidFill>
              <a:latin typeface="Caveat Medium"/>
              <a:ea typeface="Caveat Medium"/>
              <a:cs typeface="Caveat Medium"/>
              <a:sym typeface="Caveat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159125"/>
            <a:ext cx="8520600" cy="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latin typeface="Caveat"/>
                <a:ea typeface="Caveat"/>
                <a:cs typeface="Caveat"/>
                <a:sym typeface="Caveat"/>
              </a:rPr>
              <a:t>Родительское собрание</a:t>
            </a:r>
            <a:endParaRPr sz="39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4209850" y="2571750"/>
            <a:ext cx="47385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Письменные практики:</a:t>
            </a:r>
            <a:endParaRPr sz="3300">
              <a:solidFill>
                <a:schemeClr val="dk1"/>
              </a:solidFill>
              <a:latin typeface="Caveat Medium"/>
              <a:ea typeface="Caveat Medium"/>
              <a:cs typeface="Caveat Medium"/>
              <a:sym typeface="Caveat Medium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 Medium"/>
              <a:buChar char="-"/>
            </a:pPr>
            <a:r>
              <a:rPr lang="ru" sz="33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Анкеты для детей и родителей</a:t>
            </a:r>
            <a:endParaRPr sz="3300">
              <a:solidFill>
                <a:schemeClr val="dk1"/>
              </a:solidFill>
              <a:latin typeface="Caveat Medium"/>
              <a:ea typeface="Caveat Medium"/>
              <a:cs typeface="Caveat Medium"/>
              <a:sym typeface="Caveat Medium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veat Medium"/>
              <a:buChar char="-"/>
            </a:pPr>
            <a:r>
              <a:rPr lang="ru" sz="33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Опросы об интересах</a:t>
            </a:r>
            <a:endParaRPr sz="3300">
              <a:solidFill>
                <a:schemeClr val="dk1"/>
              </a:solidFill>
              <a:latin typeface="Caveat Medium"/>
              <a:ea typeface="Caveat Medium"/>
              <a:cs typeface="Caveat Medium"/>
              <a:sym typeface="Caveat Medium"/>
            </a:endParaRPr>
          </a:p>
        </p:txBody>
      </p:sp>
      <p:pic>
        <p:nvPicPr>
          <p:cNvPr descr="C:\Users\Елизавета\Downloads\IMG_2972.png" id="137" name="Google Shape;137;p25"/>
          <p:cNvPicPr preferRelativeResize="0"/>
          <p:nvPr/>
        </p:nvPicPr>
        <p:blipFill rotWithShape="1">
          <a:blip r:embed="rId3">
            <a:alphaModFix/>
          </a:blip>
          <a:srcRect b="51802" l="3864" r="54313" t="5083"/>
          <a:stretch/>
        </p:blipFill>
        <p:spPr>
          <a:xfrm>
            <a:off x="515400" y="1035285"/>
            <a:ext cx="3213350" cy="1992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Елизавета\Downloads\IMG_2972.png" id="138" name="Google Shape;138;p25"/>
          <p:cNvPicPr preferRelativeResize="0"/>
          <p:nvPr/>
        </p:nvPicPr>
        <p:blipFill rotWithShape="1">
          <a:blip r:embed="rId3">
            <a:alphaModFix/>
          </a:blip>
          <a:srcRect b="7839" l="46775" r="5493" t="48434"/>
          <a:stretch/>
        </p:blipFill>
        <p:spPr>
          <a:xfrm>
            <a:off x="499550" y="3151391"/>
            <a:ext cx="3305401" cy="182173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4209850" y="1380750"/>
            <a:ext cx="4738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u="sng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Общение родители-дети</a:t>
            </a:r>
            <a:endParaRPr sz="3300" u="sng">
              <a:solidFill>
                <a:schemeClr val="dk1"/>
              </a:solidFill>
              <a:latin typeface="Caveat Medium"/>
              <a:ea typeface="Caveat Medium"/>
              <a:cs typeface="Caveat Medium"/>
              <a:sym typeface="Caveat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159125"/>
            <a:ext cx="8520600" cy="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latin typeface="Caveat"/>
                <a:ea typeface="Caveat"/>
                <a:cs typeface="Caveat"/>
                <a:sym typeface="Caveat"/>
              </a:rPr>
              <a:t>Родительское собрание</a:t>
            </a:r>
            <a:endParaRPr sz="39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5795900" y="1036650"/>
            <a:ext cx="2764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Людоеды</a:t>
            </a:r>
            <a:endParaRPr sz="4300">
              <a:solidFill>
                <a:schemeClr val="dk1"/>
              </a:solidFill>
              <a:latin typeface="Caveat Medium"/>
              <a:ea typeface="Caveat Medium"/>
              <a:cs typeface="Caveat Medium"/>
              <a:sym typeface="Caveat Medium"/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450" y="2527500"/>
            <a:ext cx="14097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6256500" y="4099675"/>
            <a:ext cx="257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Правила игры</a:t>
            </a:r>
            <a:endParaRPr sz="2600">
              <a:solidFill>
                <a:schemeClr val="dk1"/>
              </a:solidFill>
              <a:latin typeface="Caveat Medium"/>
              <a:ea typeface="Caveat Medium"/>
              <a:cs typeface="Caveat Medium"/>
              <a:sym typeface="Caveat Medium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409850"/>
            <a:ext cx="4697820" cy="31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/>
        </p:nvSpPr>
        <p:spPr>
          <a:xfrm>
            <a:off x="738350" y="1664400"/>
            <a:ext cx="25251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25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Представьте, что сегодня ваш ребенок выпускается из школы. </a:t>
            </a:r>
            <a:endParaRPr sz="25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Какие слова благодарности вы хотели бы услышать от него?</a:t>
            </a:r>
            <a:endParaRPr sz="2500">
              <a:solidFill>
                <a:schemeClr val="lt1"/>
              </a:solidFill>
              <a:latin typeface="Caveat Medium"/>
              <a:ea typeface="Caveat Medium"/>
              <a:cs typeface="Caveat Medium"/>
              <a:sym typeface="Caveat Medium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577100" y="2380375"/>
            <a:ext cx="30000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Что и как нужно дать ребенку, чтобы услышать эти слова?</a:t>
            </a:r>
            <a:endParaRPr b="1" sz="32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311700" y="292625"/>
            <a:ext cx="85206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100">
                <a:latin typeface="Caveat SemiBold"/>
                <a:ea typeface="Caveat SemiBold"/>
                <a:cs typeface="Caveat SemiBold"/>
                <a:sym typeface="Caveat SemiBold"/>
              </a:rPr>
              <a:t>Счастливый учитель - отдохнувший учитель</a:t>
            </a:r>
            <a:endParaRPr sz="4100"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350" y="1291575"/>
            <a:ext cx="3682400" cy="37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940650" y="1318625"/>
            <a:ext cx="1266300" cy="20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131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У</a:t>
            </a:r>
            <a:endParaRPr b="1" sz="13100">
              <a:solidFill>
                <a:schemeClr val="accen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5220975" y="2498650"/>
            <a:ext cx="1266300" cy="18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141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Р</a:t>
            </a:r>
            <a:endParaRPr b="1" sz="14100">
              <a:solidFill>
                <a:schemeClr val="accen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5887125" y="95975"/>
            <a:ext cx="1266300" cy="25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128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Д</a:t>
            </a:r>
            <a:endParaRPr b="1" sz="12800">
              <a:solidFill>
                <a:schemeClr val="accen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736525" y="264325"/>
            <a:ext cx="1266300" cy="25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131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А</a:t>
            </a:r>
            <a:endParaRPr b="1" sz="13100">
              <a:solidFill>
                <a:schemeClr val="accen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63" name="Google Shape;63;p14"/>
          <p:cNvCxnSpPr>
            <a:stCxn id="62" idx="3"/>
          </p:cNvCxnSpPr>
          <p:nvPr/>
        </p:nvCxnSpPr>
        <p:spPr>
          <a:xfrm>
            <a:off x="2002825" y="1521025"/>
            <a:ext cx="1067700" cy="513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" name="Google Shape;64;p14"/>
          <p:cNvCxnSpPr>
            <a:stCxn id="61" idx="1"/>
          </p:cNvCxnSpPr>
          <p:nvPr/>
        </p:nvCxnSpPr>
        <p:spPr>
          <a:xfrm flipH="1">
            <a:off x="4532325" y="1352675"/>
            <a:ext cx="1354800" cy="575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" name="Google Shape;65;p14"/>
          <p:cNvCxnSpPr/>
          <p:nvPr/>
        </p:nvCxnSpPr>
        <p:spPr>
          <a:xfrm rot="10800000">
            <a:off x="4206950" y="2938000"/>
            <a:ext cx="1083000" cy="864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737400" y="1328250"/>
            <a:ext cx="7669200" cy="20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0">
                <a:latin typeface="Caveat"/>
                <a:ea typeface="Caveat"/>
                <a:cs typeface="Caveat"/>
                <a:sym typeface="Caveat"/>
              </a:rPr>
              <a:t>Что делать</a:t>
            </a:r>
            <a:r>
              <a:rPr lang="ru" sz="13500">
                <a:latin typeface="Caveat"/>
                <a:ea typeface="Caveat"/>
                <a:cs typeface="Caveat"/>
                <a:sym typeface="Caveat"/>
              </a:rPr>
              <a:t>?</a:t>
            </a:r>
            <a:endParaRPr sz="135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2643150" y="1315975"/>
            <a:ext cx="3705300" cy="20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0">
                <a:latin typeface="Caveat"/>
                <a:ea typeface="Caveat"/>
                <a:cs typeface="Caveat"/>
                <a:sym typeface="Caveat"/>
              </a:rPr>
              <a:t>Как?</a:t>
            </a:r>
            <a:endParaRPr sz="14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87900" y="216425"/>
            <a:ext cx="3649200" cy="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Caveat"/>
                <a:ea typeface="Caveat"/>
                <a:cs typeface="Caveat"/>
                <a:sym typeface="Caveat"/>
              </a:rPr>
              <a:t>Личные границы</a:t>
            </a:r>
            <a:endParaRPr sz="40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25" y="1298150"/>
            <a:ext cx="4100476" cy="30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941750" y="1565625"/>
            <a:ext cx="38739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latin typeface="Caveat"/>
                <a:ea typeface="Caveat"/>
                <a:cs typeface="Caveat"/>
                <a:sym typeface="Caveat"/>
              </a:rPr>
              <a:t>Общий</a:t>
            </a:r>
            <a:r>
              <a:rPr lang="ru" sz="4300">
                <a:latin typeface="Caveat"/>
                <a:ea typeface="Caveat"/>
                <a:cs typeface="Caveat"/>
                <a:sym typeface="Caveat"/>
              </a:rPr>
              <a:t> чат</a:t>
            </a:r>
            <a:endParaRPr sz="4300"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latin typeface="Caveat"/>
                <a:ea typeface="Caveat"/>
                <a:cs typeface="Caveat"/>
                <a:sym typeface="Caveat"/>
              </a:rPr>
              <a:t>Эмоциональный настрой</a:t>
            </a:r>
            <a:endParaRPr sz="43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159125"/>
            <a:ext cx="8520600" cy="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latin typeface="Caveat"/>
                <a:ea typeface="Caveat"/>
                <a:cs typeface="Caveat"/>
                <a:sym typeface="Caveat"/>
              </a:rPr>
              <a:t>Знакомство</a:t>
            </a:r>
            <a:endParaRPr sz="39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0325"/>
            <a:ext cx="3810000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4127400" y="1772075"/>
            <a:ext cx="4704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Caveat Medium"/>
                <a:ea typeface="Caveat Medium"/>
                <a:cs typeface="Caveat Medium"/>
                <a:sym typeface="Caveat Medium"/>
              </a:rPr>
              <a:t>Не стесняйтесь рассказывать о себе</a:t>
            </a:r>
            <a:endParaRPr sz="3600">
              <a:latin typeface="Caveat Medium"/>
              <a:ea typeface="Caveat Medium"/>
              <a:cs typeface="Caveat Medium"/>
              <a:sym typeface="Cave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Caveat Medium"/>
                <a:ea typeface="Caveat Medium"/>
                <a:cs typeface="Caveat Medium"/>
                <a:sym typeface="Caveat Medium"/>
              </a:rPr>
              <a:t>Честность - главное оружие </a:t>
            </a:r>
            <a:endParaRPr sz="3600">
              <a:latin typeface="Caveat Medium"/>
              <a:ea typeface="Caveat Medium"/>
              <a:cs typeface="Caveat Medium"/>
              <a:sym typeface="Cave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159125"/>
            <a:ext cx="8520600" cy="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latin typeface="Caveat"/>
                <a:ea typeface="Caveat"/>
                <a:cs typeface="Caveat"/>
                <a:sym typeface="Caveat"/>
              </a:rPr>
              <a:t>Знакомство</a:t>
            </a:r>
            <a:endParaRPr sz="39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4262975" y="1838525"/>
            <a:ext cx="4704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Родительский коллектив очень важен </a:t>
            </a:r>
            <a:r>
              <a:rPr lang="ru" sz="3800">
                <a:latin typeface="Caveat Medium"/>
                <a:ea typeface="Caveat Medium"/>
                <a:cs typeface="Caveat Medium"/>
                <a:sym typeface="Caveat Medium"/>
              </a:rPr>
              <a:t> </a:t>
            </a:r>
            <a:endParaRPr sz="3800">
              <a:latin typeface="Caveat Medium"/>
              <a:ea typeface="Caveat Medium"/>
              <a:cs typeface="Caveat Medium"/>
              <a:sym typeface="Caveat Medium"/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300" y="1157284"/>
            <a:ext cx="2987600" cy="29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382125" y="4144875"/>
            <a:ext cx="470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Caveat Medium"/>
                <a:ea typeface="Caveat Medium"/>
                <a:cs typeface="Caveat Medium"/>
                <a:sym typeface="Caveat Medium"/>
              </a:rPr>
              <a:t>Игры на командообразование</a:t>
            </a:r>
            <a:endParaRPr sz="2800">
              <a:latin typeface="Caveat Medium"/>
              <a:ea typeface="Caveat Medium"/>
              <a:cs typeface="Caveat Medium"/>
              <a:sym typeface="Cave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216425"/>
            <a:ext cx="8520600" cy="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latin typeface="Caveat"/>
                <a:ea typeface="Caveat"/>
                <a:cs typeface="Caveat"/>
                <a:sym typeface="Caveat"/>
              </a:rPr>
              <a:t>Родительское собрание</a:t>
            </a:r>
            <a:endParaRPr sz="39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50" y="1113725"/>
            <a:ext cx="7939296" cy="38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