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9" r:id="rId4"/>
    <p:sldId id="260" r:id="rId5"/>
    <p:sldId id="258" r:id="rId6"/>
    <p:sldId id="265" r:id="rId7"/>
    <p:sldId id="262" r:id="rId8"/>
    <p:sldId id="261" r:id="rId9"/>
    <p:sldId id="264" r:id="rId10"/>
    <p:sldId id="266" r:id="rId11"/>
    <p:sldId id="268" r:id="rId12"/>
    <p:sldId id="263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DA64-981F-452D-B34F-8A0F70C5B23C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9DB3B60-7F72-4B38-A951-4C6554B46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135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DA64-981F-452D-B34F-8A0F70C5B23C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9DB3B60-7F72-4B38-A951-4C6554B46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43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DA64-981F-452D-B34F-8A0F70C5B23C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9DB3B60-7F72-4B38-A951-4C6554B4626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1874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DA64-981F-452D-B34F-8A0F70C5B23C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DB3B60-7F72-4B38-A951-4C6554B46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102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DA64-981F-452D-B34F-8A0F70C5B23C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DB3B60-7F72-4B38-A951-4C6554B4626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684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DA64-981F-452D-B34F-8A0F70C5B23C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DB3B60-7F72-4B38-A951-4C6554B46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002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DA64-981F-452D-B34F-8A0F70C5B23C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3B60-7F72-4B38-A951-4C6554B46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706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DA64-981F-452D-B34F-8A0F70C5B23C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3B60-7F72-4B38-A951-4C6554B46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39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DA64-981F-452D-B34F-8A0F70C5B23C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3B60-7F72-4B38-A951-4C6554B46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171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DA64-981F-452D-B34F-8A0F70C5B23C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9DB3B60-7F72-4B38-A951-4C6554B46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114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DA64-981F-452D-B34F-8A0F70C5B23C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9DB3B60-7F72-4B38-A951-4C6554B46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576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DA64-981F-452D-B34F-8A0F70C5B23C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9DB3B60-7F72-4B38-A951-4C6554B46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006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DA64-981F-452D-B34F-8A0F70C5B23C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3B60-7F72-4B38-A951-4C6554B46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533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DA64-981F-452D-B34F-8A0F70C5B23C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3B60-7F72-4B38-A951-4C6554B46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00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DA64-981F-452D-B34F-8A0F70C5B23C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3B60-7F72-4B38-A951-4C6554B46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953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DA64-981F-452D-B34F-8A0F70C5B23C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DB3B60-7F72-4B38-A951-4C6554B46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286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EDA64-981F-452D-B34F-8A0F70C5B23C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9DB3B60-7F72-4B38-A951-4C6554B46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83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E:\Downloads\metodicheskie-rekomendaczii-po-sozdaniyu-v-obshheobrazovatelnyix-organizacziyax-shkolnyix-teatrov-18-08-2022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cht.center/center/news/metodicheskie-rekomendatsii-po-sozdaniyu-v-obshheobrazovatelnyh-organizatsiyah-shkolnyh-teatrov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rckum.ru/wp-content/uploads/2022/04/&#1064;&#1082;&#1086;&#1083;&#1100;&#1085;&#1099;&#1081;-&#1090;&#1077;&#1072;&#1090;&#1088;-&#1052;&#1077;&#1090;&#1086;&#1076;&#1080;&#1095;&#1082;&#1072;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op.edu.ru/article/40271/reestr-adaptirovannykh-" TargetMode="External"/><Relationship Id="rId2" Type="http://schemas.openxmlformats.org/officeDocument/2006/relationships/hyperlink" Target="http://vcht.center/reestr-adoop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vcht.center/reestr-teatrov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vcht.center/reestr-teatrov/" TargetMode="External"/><Relationship Id="rId2" Type="http://schemas.openxmlformats.org/officeDocument/2006/relationships/hyperlink" Target="http://vcht.center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yandex.ru/u/626af2423797a206863c2cea/" TargetMode="External"/><Relationship Id="rId2" Type="http://schemas.openxmlformats.org/officeDocument/2006/relationships/hyperlink" Target="http://vcht.center/perechen-shkolnih-teatrov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asi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8633" y="807720"/>
            <a:ext cx="8915399" cy="4309403"/>
          </a:xfrm>
        </p:spPr>
        <p:txBody>
          <a:bodyPr>
            <a:normAutofit fontScale="90000"/>
          </a:bodyPr>
          <a:lstStyle/>
          <a:p>
            <a:r>
              <a:rPr lang="ru-RU" altLang="ru-RU" b="1" dirty="0"/>
              <a:t>ШКОЛЬНЫЕ ТЕАТРЫ</a:t>
            </a:r>
            <a:br>
              <a:rPr lang="ru-RU" altLang="ru-RU" b="1" dirty="0"/>
            </a:br>
            <a:r>
              <a:rPr lang="ru-RU" altLang="ru-RU" b="1" dirty="0"/>
              <a:t>(ФЕДЕРАЛЬНЫЙ ПРОЕКТ «Создание  и развитие школьных театров             на 2022 – 2024 годы»)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55677" y="4777379"/>
            <a:ext cx="6336323" cy="1126283"/>
          </a:xfrm>
        </p:spPr>
        <p:txBody>
          <a:bodyPr>
            <a:normAutofit/>
          </a:bodyPr>
          <a:lstStyle/>
          <a:p>
            <a:pPr algn="r"/>
            <a:r>
              <a:rPr lang="ru-RU" sz="2400" dirty="0"/>
              <a:t>Диденко Татьяна Романовна </a:t>
            </a:r>
            <a:endParaRPr lang="ru-RU" sz="2400" dirty="0" smtClean="0"/>
          </a:p>
          <a:p>
            <a:pPr algn="r"/>
            <a:r>
              <a:rPr lang="ru-RU" sz="2400" dirty="0"/>
              <a:t>м</a:t>
            </a:r>
            <a:r>
              <a:rPr lang="ru-RU" sz="2400" dirty="0" smtClean="0"/>
              <a:t>етодист УМО ЦРО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6858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6101" y="1688612"/>
            <a:ext cx="3736975" cy="49847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8186" y="615318"/>
            <a:ext cx="8911687" cy="128089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Методические рекомендации </a:t>
            </a:r>
            <a:r>
              <a:rPr lang="ru-RU" sz="2800" i="1" dirty="0" smtClean="0">
                <a:solidFill>
                  <a:schemeClr val="tx2"/>
                </a:solidFill>
              </a:rPr>
              <a:t>разработаны авторским коллективом ФГБУК «ВЦХТ»: </a:t>
            </a:r>
            <a:br>
              <a:rPr lang="ru-RU" sz="2800" i="1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>Львова Л.С., </a:t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>Криницкая Г.М.,</a:t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> Крылов А.В., </a:t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err="1" smtClean="0">
                <a:solidFill>
                  <a:schemeClr val="tx2"/>
                </a:solidFill>
              </a:rPr>
              <a:t>Лавренова</a:t>
            </a:r>
            <a:r>
              <a:rPr lang="ru-RU" sz="2800" dirty="0" smtClean="0">
                <a:solidFill>
                  <a:schemeClr val="tx2"/>
                </a:solidFill>
              </a:rPr>
              <a:t> Т.С., </a:t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>Дунаева Т.В.) </a:t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i="1" dirty="0" smtClean="0">
                <a:solidFill>
                  <a:schemeClr val="tx2"/>
                </a:solidFill>
              </a:rPr>
              <a:t>под научным руководством </a:t>
            </a:r>
            <a:r>
              <a:rPr lang="ru-RU" sz="2800" dirty="0" smtClean="0">
                <a:solidFill>
                  <a:schemeClr val="tx2"/>
                </a:solidFill>
              </a:rPr>
              <a:t>Львовой Л.С.</a:t>
            </a:r>
            <a:br>
              <a:rPr lang="ru-RU" sz="2800" dirty="0" smtClean="0">
                <a:solidFill>
                  <a:schemeClr val="tx2"/>
                </a:solidFill>
              </a:rPr>
            </a:b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6596" y="5716535"/>
            <a:ext cx="8915400" cy="3777622"/>
          </a:xfrm>
        </p:spPr>
        <p:txBody>
          <a:bodyPr/>
          <a:lstStyle/>
          <a:p>
            <a:r>
              <a:rPr lang="ru-RU" dirty="0">
                <a:hlinkClick r:id="rId3"/>
              </a:rPr>
              <a:t>Ссылка:</a:t>
            </a:r>
            <a:br>
              <a:rPr lang="ru-RU" dirty="0">
                <a:hlinkClick r:id="rId3"/>
              </a:rPr>
            </a:b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://vcht.center/center/news/metodicheskie-rekomendatsii-po-sozdaniyu-v-obshheobrazovatelnyh-organizatsiyah-shkolnyh-teatrov</a:t>
            </a:r>
            <a:r>
              <a:rPr lang="en-US" dirty="0" smtClean="0">
                <a:hlinkClick r:id="rId4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72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784321" cy="380721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МЕТОДИЧЕСКИЕ РЕКОМЕНДАЦИИ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«В помощь начинающему руководителю театральной студии, педагогу дополнительного образования по театральной деятельности в образовательной организации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ФЕДЕРАЛЬНОЕ ГОСУДАРСТВЕННОЕ БЮДЖЕТНОЕ ОБРАЗОВАТЕЛЬНОЕ УЧРЕЖДЕНИЕ</a:t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ВЫСШЕГО ОБРАЗОВАНИЯ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ТЕАТРАЛЬНЫЙ ИНСТИТУТ ИМЕНИ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БОРИСА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ЩУКИНА»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1482" y="4774223"/>
            <a:ext cx="6598749" cy="1541445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https://rckum.ru/wp-content/uploads/2022/04/</a:t>
            </a:r>
            <a:r>
              <a:rPr lang="ru-RU" dirty="0">
                <a:hlinkClick r:id="rId2"/>
              </a:rPr>
              <a:t>Школьный-театр-Методичка.</a:t>
            </a:r>
            <a:r>
              <a:rPr lang="en-US" dirty="0" smtClean="0">
                <a:hlinkClick r:id="rId2"/>
              </a:rPr>
              <a:t>pdf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418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565" y="22025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Реестр адаптированных дополнительных общеобразовательных общеразвивающих программ художественной и социально-гуманитарной направленностей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en-US" sz="2200" u="sng" dirty="0" smtClean="0">
                <a:hlinkClick r:id="rId2"/>
              </a:rPr>
              <a:t>http</a:t>
            </a:r>
            <a:r>
              <a:rPr lang="ru-RU" sz="2200" u="sng" dirty="0">
                <a:hlinkClick r:id="rId2"/>
              </a:rPr>
              <a:t>://</a:t>
            </a:r>
            <a:r>
              <a:rPr lang="en-US" sz="2200" u="sng" dirty="0" err="1">
                <a:hlinkClick r:id="rId2"/>
              </a:rPr>
              <a:t>vcht</a:t>
            </a:r>
            <a:r>
              <a:rPr lang="ru-RU" sz="2200" u="sng" dirty="0">
                <a:hlinkClick r:id="rId2"/>
              </a:rPr>
              <a:t>.</a:t>
            </a:r>
            <a:r>
              <a:rPr lang="en-US" sz="2200" u="sng" dirty="0">
                <a:hlinkClick r:id="rId2"/>
              </a:rPr>
              <a:t>center</a:t>
            </a:r>
            <a:r>
              <a:rPr lang="ru-RU" sz="2200" u="sng" dirty="0">
                <a:hlinkClick r:id="rId2"/>
              </a:rPr>
              <a:t>/</a:t>
            </a:r>
            <a:r>
              <a:rPr lang="en-US" sz="2200" u="sng" dirty="0" err="1">
                <a:hlinkClick r:id="rId2"/>
              </a:rPr>
              <a:t>reestr</a:t>
            </a:r>
            <a:r>
              <a:rPr lang="ru-RU" sz="2200" u="sng" dirty="0">
                <a:hlinkClick r:id="rId2"/>
              </a:rPr>
              <a:t>-</a:t>
            </a:r>
            <a:r>
              <a:rPr lang="en-US" sz="2200" u="sng" dirty="0" err="1">
                <a:hlinkClick r:id="rId2"/>
              </a:rPr>
              <a:t>adoop</a:t>
            </a:r>
            <a:r>
              <a:rPr lang="ru-RU" sz="2200" u="sng" dirty="0" smtClean="0">
                <a:hlinkClick r:id="rId2"/>
              </a:rPr>
              <a:t>/</a:t>
            </a:r>
            <a:r>
              <a:rPr lang="ru-RU" sz="2200" u="sng" dirty="0" smtClean="0"/>
              <a:t/>
            </a:r>
            <a:br>
              <a:rPr lang="ru-RU" sz="2200" u="sng" dirty="0" smtClean="0"/>
            </a:br>
            <a:r>
              <a:rPr lang="ru-RU" sz="2200" u="sng" dirty="0" smtClean="0"/>
              <a:t/>
            </a:r>
            <a:br>
              <a:rPr lang="ru-RU" sz="2200" u="sng" dirty="0" smtClean="0"/>
            </a:br>
            <a:r>
              <a:rPr lang="en-US" sz="2200" u="sng" dirty="0" smtClean="0">
                <a:hlinkClick r:id="rId3"/>
              </a:rPr>
              <a:t>http</a:t>
            </a:r>
            <a:r>
              <a:rPr lang="ru-RU" sz="2200" u="sng" dirty="0">
                <a:hlinkClick r:id="rId3"/>
              </a:rPr>
              <a:t>://</a:t>
            </a:r>
            <a:r>
              <a:rPr lang="en-US" sz="2200" u="sng" dirty="0" err="1">
                <a:hlinkClick r:id="rId3"/>
              </a:rPr>
              <a:t>dop</a:t>
            </a:r>
            <a:r>
              <a:rPr lang="ru-RU" sz="2200" u="sng" dirty="0">
                <a:hlinkClick r:id="rId3"/>
              </a:rPr>
              <a:t>.</a:t>
            </a:r>
            <a:r>
              <a:rPr lang="en-US" sz="2200" u="sng" dirty="0" err="1">
                <a:hlinkClick r:id="rId3"/>
              </a:rPr>
              <a:t>edu</a:t>
            </a:r>
            <a:r>
              <a:rPr lang="ru-RU" sz="2200" u="sng" dirty="0">
                <a:hlinkClick r:id="rId3"/>
              </a:rPr>
              <a:t>.</a:t>
            </a:r>
            <a:r>
              <a:rPr lang="en-US" sz="2200" u="sng" dirty="0" err="1">
                <a:hlinkClick r:id="rId3"/>
              </a:rPr>
              <a:t>ru</a:t>
            </a:r>
            <a:r>
              <a:rPr lang="ru-RU" sz="2200" u="sng" dirty="0">
                <a:hlinkClick r:id="rId3"/>
              </a:rPr>
              <a:t>/</a:t>
            </a:r>
            <a:r>
              <a:rPr lang="en-US" sz="2200" u="sng" dirty="0">
                <a:hlinkClick r:id="rId3"/>
              </a:rPr>
              <a:t>article</a:t>
            </a:r>
            <a:r>
              <a:rPr lang="ru-RU" sz="2200" u="sng" dirty="0">
                <a:hlinkClick r:id="rId3"/>
              </a:rPr>
              <a:t>/40271/</a:t>
            </a:r>
            <a:r>
              <a:rPr lang="en-US" sz="2200" u="sng" dirty="0" err="1">
                <a:hlinkClick r:id="rId3"/>
              </a:rPr>
              <a:t>reestr</a:t>
            </a:r>
            <a:r>
              <a:rPr lang="ru-RU" sz="2200" u="sng" dirty="0">
                <a:hlinkClick r:id="rId3"/>
              </a:rPr>
              <a:t>-</a:t>
            </a:r>
            <a:r>
              <a:rPr lang="en-US" sz="2200" u="sng" dirty="0" err="1">
                <a:hlinkClick r:id="rId3"/>
              </a:rPr>
              <a:t>adaptirovannykh</a:t>
            </a:r>
            <a:r>
              <a:rPr lang="ru-RU" sz="2200" u="sng" dirty="0">
                <a:hlinkClick r:id="rId3"/>
              </a:rPr>
              <a:t>-</a:t>
            </a:r>
            <a:r>
              <a:rPr lang="ru-RU" sz="2200" u="sng" dirty="0"/>
              <a:t> </a:t>
            </a:r>
            <a:r>
              <a:rPr lang="en-US" sz="2200" u="sng" dirty="0" err="1"/>
              <a:t>dopolnitelnykh</a:t>
            </a:r>
            <a:r>
              <a:rPr lang="ru-RU" sz="2200" u="sng" dirty="0"/>
              <a:t>-</a:t>
            </a:r>
            <a:r>
              <a:rPr lang="en-US" sz="2200" u="sng" dirty="0" err="1"/>
              <a:t>obscheobrazovatelnYkh</a:t>
            </a:r>
            <a:r>
              <a:rPr lang="ru-RU" sz="2200" u="sng" dirty="0"/>
              <a:t>-</a:t>
            </a:r>
            <a:r>
              <a:rPr lang="en-US" sz="2200" u="sng" dirty="0" err="1"/>
              <a:t>obscherazvivayuschikh</a:t>
            </a:r>
            <a:r>
              <a:rPr lang="ru-RU" sz="2200" u="sng" dirty="0"/>
              <a:t>-</a:t>
            </a:r>
            <a:r>
              <a:rPr lang="en-US" sz="2200" u="sng" dirty="0" err="1"/>
              <a:t>programm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39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type="title"/>
          </p:nvPr>
        </p:nvSpPr>
        <p:spPr>
          <a:xfrm>
            <a:off x="2302779" y="2250687"/>
            <a:ext cx="8911687" cy="1280890"/>
          </a:xfrm>
        </p:spPr>
        <p:txBody>
          <a:bodyPr>
            <a:normAutofit fontScale="90000"/>
          </a:bodyPr>
          <a:lstStyle/>
          <a:p>
            <a:pPr marL="0" indent="0" algn="ctr">
              <a:buFont typeface="Wingdings 3" panose="05040102010807070707" pitchFamily="18" charset="2"/>
              <a:buNone/>
            </a:pPr>
            <a:r>
              <a:rPr lang="ru-RU" altLang="ru-RU" sz="7200" b="1" dirty="0" smtClean="0">
                <a:latin typeface="Monotype Corsiva" panose="03010101010201010101" pitchFamily="66" charset="0"/>
                <a:ea typeface="MV Boli" panose="02000500030200090000" pitchFamily="2" charset="0"/>
                <a:cs typeface="MV Boli" panose="02000500030200090000" pitchFamily="2" charset="0"/>
              </a:rPr>
              <a:t>СПАСИБО </a:t>
            </a:r>
          </a:p>
          <a:p>
            <a:pPr marL="0" indent="0" algn="ctr">
              <a:buFont typeface="Wingdings 3" panose="05040102010807070707" pitchFamily="18" charset="2"/>
              <a:buNone/>
            </a:pPr>
            <a:r>
              <a:rPr lang="ru-RU" altLang="ru-RU" sz="7200" b="1" dirty="0" smtClean="0">
                <a:latin typeface="Monotype Corsiva" panose="03010101010201010101" pitchFamily="66" charset="0"/>
                <a:ea typeface="MV Boli" panose="02000500030200090000" pitchFamily="2" charset="0"/>
                <a:cs typeface="MV Boli" panose="02000500030200090000" pitchFamily="2" charset="0"/>
              </a:rPr>
              <a:t>ЗА ВНИМАНИЕ </a:t>
            </a:r>
            <a:r>
              <a:rPr lang="ru-RU" altLang="ru-RU" sz="7200" dirty="0" smtClean="0">
                <a:latin typeface="Monotype Corsiva" panose="03010101010201010101" pitchFamily="66" charset="0"/>
                <a:ea typeface="MV Boli" panose="02000500030200090000" pitchFamily="2" charset="0"/>
                <a:cs typeface="MV Boli" panose="0200050003020009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1753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0556" y="193287"/>
            <a:ext cx="8911687" cy="1280890"/>
          </a:xfrm>
        </p:spPr>
        <p:txBody>
          <a:bodyPr/>
          <a:lstStyle/>
          <a:p>
            <a:r>
              <a:rPr lang="ru-RU" b="1" dirty="0"/>
              <a:t>Нормативно-правовые документы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4885" y="1314993"/>
            <a:ext cx="10374923" cy="5358369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ru-RU" sz="1800" dirty="0" smtClean="0">
                <a:solidFill>
                  <a:schemeClr val="tx1"/>
                </a:solidFill>
              </a:rPr>
              <a:t>Перечень </a:t>
            </a:r>
            <a:r>
              <a:rPr lang="ru-RU" sz="1800" dirty="0">
                <a:solidFill>
                  <a:schemeClr val="tx1"/>
                </a:solidFill>
              </a:rPr>
              <a:t>поручений президента Российской Федерации по итогам заседания президиума Государственного совета Российской Федерации 25 августа 2021 года ПР-1808ГС.</a:t>
            </a:r>
          </a:p>
          <a:p>
            <a:pPr lvl="1"/>
            <a:r>
              <a:rPr lang="ru-RU" sz="1800" dirty="0">
                <a:solidFill>
                  <a:schemeClr val="tx1"/>
                </a:solidFill>
              </a:rPr>
              <a:t>Перечень поручений по итогам встречи со школьниками во Всероссийском детском центре «Океан» 1 сентября 2021 года Пр-1806.</a:t>
            </a:r>
          </a:p>
          <a:p>
            <a:pPr lvl="1"/>
            <a:r>
              <a:rPr lang="ru-RU" sz="1800" dirty="0">
                <a:solidFill>
                  <a:schemeClr val="tx1"/>
                </a:solidFill>
              </a:rPr>
              <a:t>Протокол заседания Совета Министерства Просвещения Российской Федерации по вопросам создания и развития школьных театров в образовательных организациях субъектов Российской Федерации № 1 от 24 марта 2022 года.</a:t>
            </a:r>
          </a:p>
          <a:p>
            <a:pPr lvl="1"/>
            <a:r>
              <a:rPr lang="ru-RU" sz="1800" dirty="0">
                <a:solidFill>
                  <a:schemeClr val="tx1"/>
                </a:solidFill>
              </a:rPr>
              <a:t>Письмо </a:t>
            </a:r>
            <a:r>
              <a:rPr lang="ru-RU" sz="1800" dirty="0" err="1">
                <a:solidFill>
                  <a:schemeClr val="tx1"/>
                </a:solidFill>
              </a:rPr>
              <a:t>Минпросвещения</a:t>
            </a:r>
            <a:r>
              <a:rPr lang="ru-RU" sz="1800" dirty="0">
                <a:solidFill>
                  <a:schemeClr val="tx1"/>
                </a:solidFill>
              </a:rPr>
              <a:t> России «О формировании Всероссийского перечня (реестра) школьных театров» от 6 мая 2022 г. № ДГ-1067/06.</a:t>
            </a:r>
          </a:p>
          <a:p>
            <a:pPr lvl="1"/>
            <a:r>
              <a:rPr lang="ru-RU" sz="1800" dirty="0">
                <a:solidFill>
                  <a:schemeClr val="tx1"/>
                </a:solidFill>
              </a:rPr>
              <a:t>Протокол расширенного совещания по созданию и развитию школьных театров в субъектах Российской Федерации от 27 декабря 2021 г. № К-31/06пр.</a:t>
            </a:r>
          </a:p>
          <a:p>
            <a:pPr lvl="1"/>
            <a:r>
              <a:rPr lang="ru-RU" sz="1800" dirty="0">
                <a:solidFill>
                  <a:schemeClr val="tx1"/>
                </a:solidFill>
              </a:rPr>
              <a:t>Приказ о Совете Министерства просвещения Российской Федерации по вопросам создания	и	развития	школьных	театров в образовательных организациях субъектов Российской Федерации по вопросам создания и развития школьных театров в образовательных организациях субъектов Российской Федерации от 17 февраля 2022 г.№ 83 .</a:t>
            </a:r>
          </a:p>
          <a:p>
            <a:pPr lvl="1"/>
            <a:r>
              <a:rPr lang="ru-RU" sz="1800" dirty="0">
                <a:solidFill>
                  <a:schemeClr val="tx1"/>
                </a:solidFill>
              </a:rPr>
              <a:t>План работы («дорожная карта») по созданию и развитию школьных театров в субъектах Российской Федерации на 2021-2024 годы.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427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36" t="2950" r="41953" b="8287"/>
          <a:stretch/>
        </p:blipFill>
        <p:spPr>
          <a:xfrm>
            <a:off x="6479931" y="3481166"/>
            <a:ext cx="5600700" cy="307876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84101" y="5794271"/>
            <a:ext cx="3969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</a:t>
            </a:r>
            <a:r>
              <a:rPr lang="ru-RU" dirty="0" smtClean="0">
                <a:hlinkClick r:id="rId3"/>
              </a:rPr>
              <a:t>://</a:t>
            </a:r>
            <a:r>
              <a:rPr lang="en-US" dirty="0" err="1" smtClean="0">
                <a:hlinkClick r:id="rId3"/>
              </a:rPr>
              <a:t>vcht</a:t>
            </a:r>
            <a:r>
              <a:rPr lang="ru-RU" dirty="0" smtClean="0">
                <a:hlinkClick r:id="rId3"/>
              </a:rPr>
              <a:t>.</a:t>
            </a:r>
            <a:r>
              <a:rPr lang="en-US" dirty="0" smtClean="0">
                <a:hlinkClick r:id="rId3"/>
              </a:rPr>
              <a:t>center</a:t>
            </a:r>
            <a:r>
              <a:rPr lang="ru-RU" dirty="0" smtClean="0">
                <a:hlinkClick r:id="rId3"/>
              </a:rPr>
              <a:t>/</a:t>
            </a:r>
            <a:r>
              <a:rPr lang="en-US" dirty="0" err="1" smtClean="0">
                <a:hlinkClick r:id="rId3"/>
              </a:rPr>
              <a:t>reestr</a:t>
            </a:r>
            <a:r>
              <a:rPr lang="ru-RU" dirty="0" smtClean="0">
                <a:hlinkClick r:id="rId3"/>
              </a:rPr>
              <a:t>-</a:t>
            </a:r>
            <a:r>
              <a:rPr lang="en-US" dirty="0" err="1" smtClean="0">
                <a:hlinkClick r:id="rId3"/>
              </a:rPr>
              <a:t>teatrov</a:t>
            </a:r>
            <a:r>
              <a:rPr lang="ru-RU" dirty="0" smtClean="0">
                <a:hlinkClick r:id="rId3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01106" y="3070478"/>
            <a:ext cx="7885113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12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altLang="ru-RU" dirty="0" smtClean="0">
                <a:cs typeface="Times New Roman" panose="02020603050405020304" pitchFamily="18" charset="0"/>
              </a:rPr>
              <a:t>Минпросвещения России формирует Всероссийский   </a:t>
            </a:r>
          </a:p>
          <a:p>
            <a:pPr eaLnBrk="1" hangingPunct="1">
              <a:defRPr/>
            </a:pPr>
            <a:r>
              <a:rPr lang="ru-RU" altLang="ru-RU" dirty="0" smtClean="0">
                <a:cs typeface="Times New Roman" panose="02020603050405020304" pitchFamily="18" charset="0"/>
              </a:rPr>
              <a:t>перечень (реестр) школьных театров </a:t>
            </a:r>
          </a:p>
          <a:p>
            <a:pPr eaLnBrk="1" hangingPunct="1">
              <a:defRPr/>
            </a:pPr>
            <a:r>
              <a:rPr lang="ru-RU" altLang="ru-RU" dirty="0" smtClean="0">
                <a:cs typeface="Times New Roman" panose="02020603050405020304" pitchFamily="18" charset="0"/>
              </a:rPr>
              <a:t>(далее – Реестр школьных театров)</a:t>
            </a:r>
          </a:p>
          <a:p>
            <a:pPr eaLnBrk="1" hangingPunct="1">
              <a:defRPr/>
            </a:pPr>
            <a:endParaRPr lang="ru-RU" altLang="ru-RU" dirty="0" smtClean="0">
              <a:cs typeface="Times New Roman" panose="02020603050405020304" pitchFamily="18" charset="0"/>
            </a:endParaRPr>
          </a:p>
          <a:p>
            <a:pPr marL="342900" indent="-342900" eaLnBrk="1" hangingPunct="1">
              <a:buFontTx/>
              <a:buAutoNum type="arabicPeriod" startAt="2"/>
              <a:defRPr/>
            </a:pPr>
            <a:r>
              <a:rPr lang="ru-RU" dirty="0" smtClean="0"/>
              <a:t>ФГБУК «ВЦХТ» с мая 2022 года осуществляет работу </a:t>
            </a:r>
          </a:p>
          <a:p>
            <a:pPr indent="0" eaLnBrk="1" hangingPunct="1">
              <a:defRPr/>
            </a:pPr>
            <a:r>
              <a:rPr lang="ru-RU" dirty="0" smtClean="0"/>
              <a:t>      по формированию и наполнению </a:t>
            </a:r>
          </a:p>
          <a:p>
            <a:pPr indent="0" eaLnBrk="1" hangingPunct="1">
              <a:defRPr/>
            </a:pPr>
            <a:r>
              <a:rPr lang="ru-RU" dirty="0"/>
              <a:t> </a:t>
            </a:r>
            <a:r>
              <a:rPr lang="ru-RU" dirty="0" smtClean="0"/>
              <a:t>     Всероссийского перечня (реестра) школьных</a:t>
            </a:r>
          </a:p>
          <a:p>
            <a:pPr indent="0" eaLnBrk="1" hangingPunct="1">
              <a:defRPr/>
            </a:pPr>
            <a:r>
              <a:rPr lang="ru-RU" dirty="0"/>
              <a:t> </a:t>
            </a:r>
            <a:r>
              <a:rPr lang="ru-RU" dirty="0" smtClean="0"/>
              <a:t>     театров (далее – Реестр), размещенного 	</a:t>
            </a:r>
          </a:p>
          <a:p>
            <a:pPr indent="0" eaLnBrk="1" hangingPunct="1">
              <a:defRPr/>
            </a:pPr>
            <a:r>
              <a:rPr lang="ru-RU" dirty="0" smtClean="0"/>
              <a:t>      на официальном сайте ФГБУК «ВЦХТ»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4101" y="525891"/>
            <a:ext cx="101228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Совет Министерства  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просвещения Российский Федерации 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по вопросам создания и развития школьных театров в образовательных организациях субъектов Российской Федерации 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от 24 марта 2022 г. № 1</a:t>
            </a:r>
          </a:p>
        </p:txBody>
      </p:sp>
    </p:spTree>
    <p:extLst>
      <p:ext uri="{BB962C8B-B14F-4D97-AF65-F5344CB8AC3E}">
        <p14:creationId xmlns:p14="http://schemas.microsoft.com/office/powerpoint/2010/main" val="250449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49" t="3904" r="40515" b="10384"/>
          <a:stretch/>
        </p:blipFill>
        <p:spPr>
          <a:xfrm>
            <a:off x="1352904" y="885732"/>
            <a:ext cx="11647980" cy="597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7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Механизм создания школьных театров на базе школ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9831" y="1905000"/>
            <a:ext cx="10587789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Всероссийский перечень (реестр) школьных театров, размещенный на официальном сайте </a:t>
            </a:r>
            <a:r>
              <a:rPr lang="ru-RU" dirty="0"/>
              <a:t>ФГБУК «ВЦХТ» </a:t>
            </a:r>
            <a:r>
              <a:rPr lang="en-US" u="sng" dirty="0">
                <a:hlinkClick r:id="rId2"/>
              </a:rPr>
              <a:t>http</a:t>
            </a:r>
            <a:r>
              <a:rPr lang="ru-RU" u="sng" dirty="0">
                <a:hlinkClick r:id="rId2"/>
              </a:rPr>
              <a:t>://</a:t>
            </a:r>
            <a:r>
              <a:rPr lang="en-US" u="sng" dirty="0" err="1">
                <a:hlinkClick r:id="rId2"/>
              </a:rPr>
              <a:t>vcht</a:t>
            </a:r>
            <a:r>
              <a:rPr lang="ru-RU" u="sng" dirty="0">
                <a:hlinkClick r:id="rId2"/>
              </a:rPr>
              <a:t>.</a:t>
            </a:r>
            <a:r>
              <a:rPr lang="en-US" u="sng" dirty="0" smtClean="0">
                <a:hlinkClick r:id="rId2"/>
              </a:rPr>
              <a:t>center</a:t>
            </a:r>
            <a:endParaRPr lang="ru-RU" u="sng" dirty="0"/>
          </a:p>
          <a:p>
            <a:r>
              <a:rPr lang="ru-RU" dirty="0" smtClean="0"/>
              <a:t>Организация </a:t>
            </a:r>
            <a:r>
              <a:rPr lang="ru-RU" dirty="0"/>
              <a:t>заполняет Анкету школьного театра в электронном виде по ссылке </a:t>
            </a:r>
            <a:r>
              <a:rPr lang="en-US" dirty="0">
                <a:hlinkClick r:id="rId3"/>
              </a:rPr>
              <a:t>http</a:t>
            </a:r>
            <a:r>
              <a:rPr lang="ru-RU" dirty="0">
                <a:hlinkClick r:id="rId3"/>
              </a:rPr>
              <a:t>://</a:t>
            </a:r>
            <a:r>
              <a:rPr lang="en-US" dirty="0" err="1">
                <a:hlinkClick r:id="rId3"/>
              </a:rPr>
              <a:t>vcht</a:t>
            </a:r>
            <a:r>
              <a:rPr lang="ru-RU" dirty="0">
                <a:hlinkClick r:id="rId3"/>
              </a:rPr>
              <a:t>.</a:t>
            </a:r>
            <a:r>
              <a:rPr lang="en-US" dirty="0">
                <a:hlinkClick r:id="rId3"/>
              </a:rPr>
              <a:t>center</a:t>
            </a:r>
            <a:r>
              <a:rPr lang="ru-RU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reestr</a:t>
            </a:r>
            <a:r>
              <a:rPr lang="ru-RU" dirty="0">
                <a:hlinkClick r:id="rId3"/>
              </a:rPr>
              <a:t>-</a:t>
            </a:r>
            <a:r>
              <a:rPr lang="en-US" dirty="0" err="1">
                <a:hlinkClick r:id="rId3"/>
              </a:rPr>
              <a:t>teatrov</a:t>
            </a:r>
            <a:r>
              <a:rPr lang="ru-RU" dirty="0">
                <a:hlinkClick r:id="rId3"/>
              </a:rPr>
              <a:t>/</a:t>
            </a:r>
            <a:r>
              <a:rPr lang="ru-RU" dirty="0"/>
              <a:t> в течение 30 дней с момента создания школьного </a:t>
            </a:r>
            <a:r>
              <a:rPr lang="ru-RU" dirty="0" smtClean="0"/>
              <a:t>театра.</a:t>
            </a:r>
          </a:p>
          <a:p>
            <a:r>
              <a:rPr lang="ru-RU" dirty="0" smtClean="0"/>
              <a:t>Если </a:t>
            </a:r>
            <a:r>
              <a:rPr lang="ru-RU" dirty="0"/>
              <a:t>в Организации создано несколько школьных театров, Анкета заполняется для каждого школьного театра </a:t>
            </a:r>
            <a:r>
              <a:rPr lang="ru-RU" dirty="0" smtClean="0"/>
              <a:t>отдельно.</a:t>
            </a:r>
          </a:p>
          <a:p>
            <a:r>
              <a:rPr lang="ru-RU" dirty="0" smtClean="0"/>
              <a:t>После </a:t>
            </a:r>
            <a:r>
              <a:rPr lang="ru-RU" dirty="0"/>
              <a:t>заполнения Анкеты каждому школьному театру Организации присваивается уникальный идентификационный (реестровый) </a:t>
            </a:r>
            <a:r>
              <a:rPr lang="ru-RU" dirty="0" smtClean="0"/>
              <a:t>номер.</a:t>
            </a:r>
          </a:p>
          <a:p>
            <a:r>
              <a:rPr lang="ru-RU" dirty="0" smtClean="0"/>
              <a:t>Присвоенный </a:t>
            </a:r>
            <a:r>
              <a:rPr lang="ru-RU" dirty="0"/>
              <a:t>школьному театру идентификационный (реестровый) номер подтверждается сертификатом о включении школьного театра в Реестр школьных театров.</a:t>
            </a:r>
          </a:p>
          <a:p>
            <a:r>
              <a:rPr lang="ru-RU" dirty="0"/>
              <a:t>Сертификат с уникальным идентификационным (реестровым) номером Организация получает на электронную почту и в обязательном порядке размещает его на официальном сайте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419500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0034" y="723024"/>
            <a:ext cx="7971195" cy="5399842"/>
          </a:xfrm>
        </p:spPr>
      </p:pic>
    </p:spTree>
    <p:extLst>
      <p:ext uri="{BB962C8B-B14F-4D97-AF65-F5344CB8AC3E}">
        <p14:creationId xmlns:p14="http://schemas.microsoft.com/office/powerpoint/2010/main" val="88048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9367" y="201570"/>
            <a:ext cx="8911687" cy="1280890"/>
          </a:xfrm>
        </p:spPr>
        <p:txBody>
          <a:bodyPr/>
          <a:lstStyle/>
          <a:p>
            <a:r>
              <a:rPr lang="ru-RU" dirty="0"/>
              <a:t>Анкета на включение Школьного театра в перечень (реестр)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462" t="14407" r="57427" b="9353"/>
          <a:stretch/>
        </p:blipFill>
        <p:spPr>
          <a:xfrm>
            <a:off x="1219201" y="1482460"/>
            <a:ext cx="5037220" cy="53755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9211" t="6374" r="58210" b="5673"/>
          <a:stretch/>
        </p:blipFill>
        <p:spPr>
          <a:xfrm>
            <a:off x="6256420" y="1482460"/>
            <a:ext cx="4106779" cy="539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7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2904" y="184723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Инструкция по заполнению Анкеты школьного театра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2904" y="1353788"/>
            <a:ext cx="9556991" cy="5159308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Внимательно прочитайте все вопросы Анкеты и пояснения к ним.</a:t>
            </a:r>
          </a:p>
          <a:p>
            <a:r>
              <a:rPr lang="ru-RU" sz="1600" dirty="0">
                <a:solidFill>
                  <a:schemeClr val="tx1"/>
                </a:solidFill>
              </a:rPr>
              <a:t>Если в вопросе запрашивается указать количество, то требуется ввести только число, не дополняя ответ словами или другими символами.</a:t>
            </a:r>
          </a:p>
          <a:p>
            <a:r>
              <a:rPr lang="ru-RU" sz="1600" dirty="0">
                <a:solidFill>
                  <a:schemeClr val="tx1"/>
                </a:solidFill>
              </a:rPr>
              <a:t>В случае отсутствия какой-либо позиции вводится "0".</a:t>
            </a:r>
          </a:p>
          <a:p>
            <a:r>
              <a:rPr lang="ru-RU" sz="1600" dirty="0">
                <a:solidFill>
                  <a:schemeClr val="tx1"/>
                </a:solidFill>
              </a:rPr>
              <a:t>Все вопросы анкеты являются обязательными для ответа.</a:t>
            </a:r>
          </a:p>
          <a:p>
            <a:r>
              <a:rPr lang="ru-RU" sz="1600" dirty="0">
                <a:solidFill>
                  <a:schemeClr val="tx1"/>
                </a:solidFill>
              </a:rPr>
              <a:t>Вы можете редактировать введенные данные, возвращаться к предыдущим вопросам столько раз, сколько сочтете нужным до момента нажатия кнопки «Отправить».</a:t>
            </a:r>
          </a:p>
          <a:p>
            <a:r>
              <a:rPr lang="ru-RU" sz="1600" dirty="0">
                <a:solidFill>
                  <a:schemeClr val="tx1"/>
                </a:solidFill>
              </a:rPr>
              <a:t>После нажатия кнопки «Отправить» вернуться к редактированию введенных данных будет нельзя!</a:t>
            </a:r>
          </a:p>
          <a:p>
            <a:r>
              <a:rPr lang="ru-RU" sz="1600" dirty="0">
                <a:solidFill>
                  <a:schemeClr val="tx1"/>
                </a:solidFill>
              </a:rPr>
              <a:t>В конце анкеты приложите Документ о том, что данные внесены достоверно. На бланке организации - Ф.И.О. руководителя организации, печать, подпись. Срок рассмотрения заявки на включение Школьного театра в перечень (реестр) - до 10 дней.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</a:rPr>
              <a:t>Сведения о школьных театрах, включаемые во всероссийский перечень (реестр) школьных театров </a:t>
            </a:r>
            <a:r>
              <a:rPr lang="en-US" sz="1600" u="sng" dirty="0">
                <a:solidFill>
                  <a:schemeClr val="tx1"/>
                </a:solidFill>
                <a:hlinkClick r:id="rId2"/>
              </a:rPr>
              <a:t>http</a:t>
            </a:r>
            <a:r>
              <a:rPr lang="ru-RU" sz="1600" u="sng" dirty="0">
                <a:solidFill>
                  <a:schemeClr val="tx1"/>
                </a:solidFill>
                <a:hlinkClick r:id="rId2"/>
              </a:rPr>
              <a:t>://</a:t>
            </a:r>
            <a:r>
              <a:rPr lang="en-US" sz="1600" u="sng" dirty="0" err="1">
                <a:solidFill>
                  <a:schemeClr val="tx1"/>
                </a:solidFill>
                <a:hlinkClick r:id="rId2"/>
              </a:rPr>
              <a:t>vcht</a:t>
            </a:r>
            <a:r>
              <a:rPr lang="ru-RU" sz="1600" u="sng" dirty="0">
                <a:solidFill>
                  <a:schemeClr val="tx1"/>
                </a:solidFill>
                <a:hlinkClick r:id="rId2"/>
              </a:rPr>
              <a:t>.</a:t>
            </a:r>
            <a:r>
              <a:rPr lang="en-US" sz="1600" u="sng" dirty="0">
                <a:solidFill>
                  <a:schemeClr val="tx1"/>
                </a:solidFill>
                <a:hlinkClick r:id="rId2"/>
              </a:rPr>
              <a:t>center</a:t>
            </a:r>
            <a:r>
              <a:rPr lang="ru-RU" sz="1600" u="sng" dirty="0">
                <a:solidFill>
                  <a:schemeClr val="tx1"/>
                </a:solidFill>
                <a:hlinkClick r:id="rId2"/>
              </a:rPr>
              <a:t>/</a:t>
            </a:r>
            <a:r>
              <a:rPr lang="en-US" sz="1600" u="sng" dirty="0" err="1">
                <a:solidFill>
                  <a:schemeClr val="tx1"/>
                </a:solidFill>
                <a:hlinkClick r:id="rId2"/>
              </a:rPr>
              <a:t>perechen</a:t>
            </a:r>
            <a:r>
              <a:rPr lang="ru-RU" sz="1600" u="sng" dirty="0">
                <a:solidFill>
                  <a:schemeClr val="tx1"/>
                </a:solidFill>
                <a:hlinkClick r:id="rId2"/>
              </a:rPr>
              <a:t>-</a:t>
            </a:r>
            <a:r>
              <a:rPr lang="en-US" sz="1600" u="sng" dirty="0" err="1">
                <a:solidFill>
                  <a:schemeClr val="tx1"/>
                </a:solidFill>
                <a:hlinkClick r:id="rId2"/>
              </a:rPr>
              <a:t>shkolnih</a:t>
            </a:r>
            <a:r>
              <a:rPr lang="ru-RU" sz="1600" u="sng" dirty="0">
                <a:solidFill>
                  <a:schemeClr val="tx1"/>
                </a:solidFill>
                <a:hlinkClick r:id="rId2"/>
              </a:rPr>
              <a:t>-</a:t>
            </a:r>
            <a:r>
              <a:rPr lang="en-US" sz="1600" u="sng" dirty="0" err="1">
                <a:solidFill>
                  <a:schemeClr val="tx1"/>
                </a:solidFill>
                <a:hlinkClick r:id="rId2"/>
              </a:rPr>
              <a:t>teatrov</a:t>
            </a:r>
            <a:r>
              <a:rPr lang="ru-RU" sz="1600" u="sng" dirty="0">
                <a:solidFill>
                  <a:schemeClr val="tx1"/>
                </a:solidFill>
                <a:hlinkClick r:id="rId2"/>
              </a:rPr>
              <a:t>/</a:t>
            </a:r>
            <a:r>
              <a:rPr lang="en-US" sz="1600" u="sng" dirty="0">
                <a:solidFill>
                  <a:schemeClr val="tx1"/>
                </a:solidFill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</a:rPr>
              <a:t>Анкета на включение школьного театра в перечень (реестр) </a:t>
            </a:r>
            <a:r>
              <a:rPr lang="en-US" sz="1600" u="sng" dirty="0">
                <a:solidFill>
                  <a:schemeClr val="tx1"/>
                </a:solidFill>
                <a:hlinkClick r:id="rId3"/>
              </a:rPr>
              <a:t>https</a:t>
            </a:r>
            <a:r>
              <a:rPr lang="ru-RU" sz="1600" u="sng" dirty="0">
                <a:solidFill>
                  <a:schemeClr val="tx1"/>
                </a:solidFill>
                <a:hlinkClick r:id="rId3"/>
              </a:rPr>
              <a:t>://</a:t>
            </a:r>
            <a:r>
              <a:rPr lang="en-US" sz="1600" u="sng" dirty="0">
                <a:solidFill>
                  <a:schemeClr val="tx1"/>
                </a:solidFill>
                <a:hlinkClick r:id="rId3"/>
              </a:rPr>
              <a:t>forms</a:t>
            </a:r>
            <a:r>
              <a:rPr lang="ru-RU" sz="1600" u="sng" dirty="0">
                <a:solidFill>
                  <a:schemeClr val="tx1"/>
                </a:solidFill>
                <a:hlinkClick r:id="rId3"/>
              </a:rPr>
              <a:t>.</a:t>
            </a:r>
            <a:r>
              <a:rPr lang="en-US" sz="1600" u="sng" dirty="0" err="1">
                <a:solidFill>
                  <a:schemeClr val="tx1"/>
                </a:solidFill>
                <a:hlinkClick r:id="rId3"/>
              </a:rPr>
              <a:t>yandex</a:t>
            </a:r>
            <a:r>
              <a:rPr lang="ru-RU" sz="1600" u="sng" dirty="0">
                <a:solidFill>
                  <a:schemeClr val="tx1"/>
                </a:solidFill>
                <a:hlinkClick r:id="rId3"/>
              </a:rPr>
              <a:t>.</a:t>
            </a:r>
            <a:r>
              <a:rPr lang="en-US" sz="1600" u="sng" dirty="0" err="1">
                <a:solidFill>
                  <a:schemeClr val="tx1"/>
                </a:solidFill>
                <a:hlinkClick r:id="rId3"/>
              </a:rPr>
              <a:t>ru</a:t>
            </a:r>
            <a:r>
              <a:rPr lang="ru-RU" sz="1600" u="sng" dirty="0">
                <a:solidFill>
                  <a:schemeClr val="tx1"/>
                </a:solidFill>
                <a:hlinkClick r:id="rId3"/>
              </a:rPr>
              <a:t>/</a:t>
            </a:r>
            <a:r>
              <a:rPr lang="en-US" sz="1600" u="sng" dirty="0">
                <a:solidFill>
                  <a:schemeClr val="tx1"/>
                </a:solidFill>
                <a:hlinkClick r:id="rId3"/>
              </a:rPr>
              <a:t>u</a:t>
            </a:r>
            <a:r>
              <a:rPr lang="ru-RU" sz="1600" u="sng" dirty="0">
                <a:solidFill>
                  <a:schemeClr val="tx1"/>
                </a:solidFill>
                <a:hlinkClick r:id="rId3"/>
              </a:rPr>
              <a:t>/626</a:t>
            </a:r>
            <a:r>
              <a:rPr lang="en-US" sz="1600" u="sng" dirty="0" err="1">
                <a:solidFill>
                  <a:schemeClr val="tx1"/>
                </a:solidFill>
                <a:hlinkClick r:id="rId3"/>
              </a:rPr>
              <a:t>af</a:t>
            </a:r>
            <a:r>
              <a:rPr lang="ru-RU" sz="1600" u="sng" dirty="0">
                <a:solidFill>
                  <a:schemeClr val="tx1"/>
                </a:solidFill>
                <a:hlinkClick r:id="rId3"/>
              </a:rPr>
              <a:t>2423797</a:t>
            </a:r>
            <a:r>
              <a:rPr lang="en-US" sz="1600" u="sng" dirty="0">
                <a:solidFill>
                  <a:schemeClr val="tx1"/>
                </a:solidFill>
                <a:hlinkClick r:id="rId3"/>
              </a:rPr>
              <a:t>a</a:t>
            </a:r>
            <a:r>
              <a:rPr lang="ru-RU" sz="1600" u="sng" dirty="0">
                <a:solidFill>
                  <a:schemeClr val="tx1"/>
                </a:solidFill>
                <a:hlinkClick r:id="rId3"/>
              </a:rPr>
              <a:t>206863</a:t>
            </a:r>
            <a:r>
              <a:rPr lang="en-US" sz="1600" u="sng" dirty="0">
                <a:solidFill>
                  <a:schemeClr val="tx1"/>
                </a:solidFill>
                <a:hlinkClick r:id="rId3"/>
              </a:rPr>
              <a:t>c</a:t>
            </a:r>
            <a:r>
              <a:rPr lang="ru-RU" sz="1600" u="sng" dirty="0">
                <a:solidFill>
                  <a:schemeClr val="tx1"/>
                </a:solidFill>
                <a:hlinkClick r:id="rId3"/>
              </a:rPr>
              <a:t>2</a:t>
            </a:r>
            <a:r>
              <a:rPr lang="en-US" sz="1600" u="sng" dirty="0" err="1">
                <a:solidFill>
                  <a:schemeClr val="tx1"/>
                </a:solidFill>
                <a:hlinkClick r:id="rId3"/>
              </a:rPr>
              <a:t>cea</a:t>
            </a:r>
            <a:r>
              <a:rPr lang="ru-RU" sz="1600" u="sng" dirty="0">
                <a:solidFill>
                  <a:schemeClr val="tx1"/>
                </a:solidFill>
                <a:hlinkClick r:id="rId3"/>
              </a:rPr>
              <a:t>/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0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 </a:t>
            </a:r>
            <a:r>
              <a:rPr lang="ru-RU" smtClean="0"/>
              <a:t>осуществления </a:t>
            </a:r>
            <a:r>
              <a:rPr lang="ru-RU" smtClean="0"/>
              <a:t>деятельности </a:t>
            </a:r>
            <a:r>
              <a:rPr lang="ru-RU" dirty="0" smtClean="0"/>
              <a:t>школьного тетра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4354" y="1905000"/>
            <a:ext cx="10080258" cy="4601308"/>
          </a:xfrm>
        </p:spPr>
        <p:txBody>
          <a:bodyPr/>
          <a:lstStyle/>
          <a:p>
            <a:r>
              <a:rPr lang="ru-RU" b="1" dirty="0" smtClean="0"/>
              <a:t>в форме внеурочного компонента в рамках ФГОС начального общего, основного общего образования, среднего общего образования</a:t>
            </a:r>
          </a:p>
          <a:p>
            <a:pPr marL="0" indent="0">
              <a:buNone/>
            </a:pPr>
            <a:r>
              <a:rPr lang="ru-RU" dirty="0" err="1"/>
              <a:t>Культура.РФ</a:t>
            </a:r>
            <a:r>
              <a:rPr lang="ru-RU" dirty="0"/>
              <a:t>, Виртуальные концертные залы, Музеи-детям, Виртуальные экскурсии, Российская электронная школа (РЭШ), Единый национальный портал дополнительного образования детей </a:t>
            </a:r>
            <a:r>
              <a:rPr lang="en-US" dirty="0" err="1"/>
              <a:t>dop</a:t>
            </a:r>
            <a:r>
              <a:rPr lang="ru-RU" dirty="0"/>
              <a:t>.</a:t>
            </a:r>
            <a:r>
              <a:rPr lang="en-US" dirty="0" err="1"/>
              <a:t>edu</a:t>
            </a:r>
            <a:r>
              <a:rPr lang="ru-RU" dirty="0"/>
              <a:t>.</a:t>
            </a:r>
            <a:r>
              <a:rPr lang="en-US" dirty="0" err="1"/>
              <a:t>ru</a:t>
            </a:r>
            <a:r>
              <a:rPr lang="ru-RU" dirty="0"/>
              <a:t>, Навигатор дополнительного образования Агентства стратегических инициатив для школьников (</a:t>
            </a:r>
            <a:r>
              <a:rPr lang="en-US" u="sng" dirty="0">
                <a:hlinkClick r:id="rId2"/>
              </a:rPr>
              <a:t>https</a:t>
            </a:r>
            <a:r>
              <a:rPr lang="ru-RU" u="sng" dirty="0">
                <a:hlinkClick r:id="rId2"/>
              </a:rPr>
              <a:t>://</a:t>
            </a:r>
            <a:r>
              <a:rPr lang="en-US" u="sng" dirty="0" err="1">
                <a:hlinkClick r:id="rId2"/>
              </a:rPr>
              <a:t>edu</a:t>
            </a:r>
            <a:r>
              <a:rPr lang="ru-RU" u="sng" dirty="0">
                <a:hlinkClick r:id="rId2"/>
              </a:rPr>
              <a:t>.</a:t>
            </a:r>
            <a:r>
              <a:rPr lang="en-US" u="sng" dirty="0" err="1">
                <a:hlinkClick r:id="rId2"/>
              </a:rPr>
              <a:t>asi</a:t>
            </a:r>
            <a:r>
              <a:rPr lang="ru-RU" u="sng" dirty="0">
                <a:hlinkClick r:id="rId2"/>
              </a:rPr>
              <a:t>.</a:t>
            </a:r>
            <a:r>
              <a:rPr lang="en-US" u="sng" dirty="0" err="1">
                <a:hlinkClick r:id="rId2"/>
              </a:rPr>
              <a:t>ru</a:t>
            </a:r>
            <a:r>
              <a:rPr lang="ru-RU" u="sng" dirty="0">
                <a:hlinkClick r:id="rId2"/>
              </a:rPr>
              <a:t>/</a:t>
            </a:r>
            <a:r>
              <a:rPr lang="ru-RU" dirty="0"/>
              <a:t>)</a:t>
            </a:r>
            <a:endParaRPr lang="ru-RU" dirty="0" smtClean="0"/>
          </a:p>
          <a:p>
            <a:r>
              <a:rPr lang="ru-RU" b="1" dirty="0" smtClean="0"/>
              <a:t>В форме дополнительной общеразвивающей программы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школа должна быть лицензиатом по подвиду «дополнительное образование детей и взрослых»</a:t>
            </a:r>
            <a:endParaRPr lang="ru-RU" dirty="0" smtClean="0"/>
          </a:p>
          <a:p>
            <a:r>
              <a:rPr lang="ru-RU" b="1" dirty="0" smtClean="0"/>
              <a:t>В форме дополнительной общеразвивающей программы, реализуемой в сетевой форме.</a:t>
            </a:r>
          </a:p>
          <a:p>
            <a:pPr marL="0" indent="0">
              <a:buNone/>
            </a:pPr>
            <a:r>
              <a:rPr lang="ru-RU" dirty="0"/>
              <a:t>осуществляется на основании договора, который заключается между школой, и теми учреждениями, которые заинтересованы в реализации такой программы.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84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746</TotalTime>
  <Words>673</Words>
  <Application>Microsoft Office PowerPoint</Application>
  <PresentationFormat>Широкоэкранный</PresentationFormat>
  <Paragraphs>55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Century Gothic</vt:lpstr>
      <vt:lpstr>Monotype Corsiva</vt:lpstr>
      <vt:lpstr>MV Boli</vt:lpstr>
      <vt:lpstr>Times New Roman</vt:lpstr>
      <vt:lpstr>Wingdings 3</vt:lpstr>
      <vt:lpstr>Легкий дым</vt:lpstr>
      <vt:lpstr>ШКОЛЬНЫЕ ТЕАТРЫ (ФЕДЕРАЛЬНЫЙ ПРОЕКТ «Создание  и развитие школьных театров             на 2022 – 2024 годы») </vt:lpstr>
      <vt:lpstr>Нормативно-правовые документы </vt:lpstr>
      <vt:lpstr> </vt:lpstr>
      <vt:lpstr>Презентация PowerPoint</vt:lpstr>
      <vt:lpstr>Механизм создания школьных театров на базе школ</vt:lpstr>
      <vt:lpstr>Презентация PowerPoint</vt:lpstr>
      <vt:lpstr>Анкета на включение Школьного театра в перечень (реестр)</vt:lpstr>
      <vt:lpstr>Инструкция по заполнению Анкеты школьного театра </vt:lpstr>
      <vt:lpstr>Форма осуществления деятельности школьного тетра</vt:lpstr>
      <vt:lpstr>Методические рекомендации разработаны авторским коллективом ФГБУК «ВЦХТ»:  Львова Л.С.,  Криницкая Г.М.,  Крылов А.В.,  Лавренова Т.С.,  Дунаева Т.В.)  под научным руководством Львовой Л.С. </vt:lpstr>
      <vt:lpstr>МЕТОДИЧЕСКИЕ РЕКОМЕНДАЦИИ «В помощь начинающему руководителю театральной студии, педагогу дополнительного образования по театральной деятельности в образовательной организации» ФЕДЕРАЛЬНОЕ ГОСУДАРСТВЕННОЕ БЮДЖЕТНОЕ ОБРАЗОВАТЕЛЬНОЕ УЧРЕЖДЕНИЕ ВЫСШЕГО ОБРАЗОВАНИЯ «ТЕАТРАЛЬНЫЙ ИНСТИТУТ ИМЕНИ БОРИСА ЩУКИНА» </vt:lpstr>
      <vt:lpstr>Реестр адаптированных дополнительных общеобразовательных общеразвивающих программ художественной и социально-гуманитарной направленностей  http://vcht.center/reestr-adoop/  http://dop.edu.ru/article/40271/reestr-adaptirovannykh- dopolnitelnykh-obscheobrazovatelnYkh-obscherazvivayuschikh-programm    </vt:lpstr>
      <vt:lpstr>СПАСИБО  ЗА ВНИМАНИЕ 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Гусарова ТН</dc:creator>
  <cp:lastModifiedBy>Гусарова ТН</cp:lastModifiedBy>
  <cp:revision>29</cp:revision>
  <dcterms:created xsi:type="dcterms:W3CDTF">2023-01-18T08:30:50Z</dcterms:created>
  <dcterms:modified xsi:type="dcterms:W3CDTF">2023-01-26T12:27:55Z</dcterms:modified>
</cp:coreProperties>
</file>