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1" r:id="rId6"/>
    <p:sldId id="262" r:id="rId7"/>
    <p:sldId id="265" r:id="rId8"/>
    <p:sldId id="264" r:id="rId9"/>
    <p:sldId id="269" r:id="rId10"/>
    <p:sldId id="271" r:id="rId11"/>
    <p:sldId id="27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568952" cy="360040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FFFF00"/>
                </a:solidFill>
              </a:rPr>
              <a:t>«Технология развития навыков сложения и вычитания</a:t>
            </a:r>
            <a:r>
              <a:rPr lang="en-US" sz="4900" dirty="0">
                <a:solidFill>
                  <a:srgbClr val="FFFF00"/>
                </a:solidFill>
              </a:rPr>
              <a:t> </a:t>
            </a:r>
            <a:br>
              <a:rPr lang="en-US" sz="4900" dirty="0">
                <a:solidFill>
                  <a:srgbClr val="FFFF00"/>
                </a:solidFill>
              </a:rPr>
            </a:br>
            <a:r>
              <a:rPr lang="ru-RU" sz="4900" dirty="0">
                <a:solidFill>
                  <a:srgbClr val="FFFF00"/>
                </a:solidFill>
              </a:rPr>
              <a:t>у учащихся с интеллектуальными нарушениями»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700" dirty="0">
                <a:solidFill>
                  <a:schemeClr val="tx2"/>
                </a:solidFill>
              </a:rPr>
              <a:t>Макарова Светлана Алексеевна,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1700" dirty="0">
                <a:solidFill>
                  <a:schemeClr val="tx2"/>
                </a:solidFill>
              </a:rPr>
              <a:t>учитель начальных классов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1700" dirty="0">
                <a:solidFill>
                  <a:schemeClr val="tx2"/>
                </a:solidFill>
              </a:rPr>
              <a:t>Муниципальное бюджетное  общеобразовательное учреждение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1700" dirty="0">
                <a:solidFill>
                  <a:schemeClr val="tx2"/>
                </a:solidFill>
              </a:rPr>
              <a:t>«Общеобразовательная школа «Возможность» 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1700" dirty="0">
                <a:solidFill>
                  <a:schemeClr val="tx2"/>
                </a:solidFill>
              </a:rPr>
              <a:t>для детей с ограниченными возможностями здоровья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1700" dirty="0">
                <a:solidFill>
                  <a:schemeClr val="tx2"/>
                </a:solidFill>
              </a:rPr>
              <a:t>г. Дубны Московской области» (школа «Возможность»)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solidFill>
                  <a:srgbClr val="FFFF00"/>
                </a:solidFill>
              </a:rPr>
              <a:t>Упражнения на развитие навыков сложения и вычитания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Света\Desktop\Кискины сосиски 2\Дидактический материал\Математика\Расшифруй слово. Математи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00448"/>
            <a:ext cx="31683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а\Desktop\Кискины сосиски 2\Дидактический материал\Математика\Расшифруй слово. Математика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8077"/>
            <a:ext cx="31683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0448"/>
            <a:ext cx="2663045" cy="370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-2176" r="14964" b="12307"/>
          <a:stretch/>
        </p:blipFill>
        <p:spPr bwMode="auto">
          <a:xfrm>
            <a:off x="6329726" y="2824589"/>
            <a:ext cx="2702499" cy="381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4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Упражнения на развитие навыков сложения и вычитания. Золотой материал.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Света\Desktop\Кискины сосиски 2\Курсы повышения квалификации\Переподготовка 2021\II часть\Итоговая работа\Фото Золотой материал\61_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427">
            <a:off x="399847" y="2282660"/>
            <a:ext cx="4104456" cy="32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ета\Desktop\Кискины сосиски 2\Курсы повышения квалификации\Переподготовка 2021\II часть\Итоговая работа\Фото Золотой материал\material_dor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542">
            <a:off x="4856963" y="2595152"/>
            <a:ext cx="3834286" cy="34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0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7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Актуальность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 smtClean="0">
                <a:solidFill>
                  <a:srgbClr val="042059"/>
                </a:solidFill>
              </a:rPr>
              <a:t>       </a:t>
            </a:r>
            <a:r>
              <a:rPr lang="ru-RU" dirty="0" smtClean="0">
                <a:solidFill>
                  <a:schemeClr val="bg1"/>
                </a:solidFill>
              </a:rPr>
              <a:t>Актуальность </a:t>
            </a:r>
            <a:r>
              <a:rPr lang="ru-RU" dirty="0">
                <a:solidFill>
                  <a:schemeClr val="bg1"/>
                </a:solidFill>
              </a:rPr>
              <a:t>проблемы формирования прочных навыков устных вычислений состоит в том, что математика самая теоретическая наука из всех изучаемых в школе, именно она позволяет формировать определенные формы мышления, необходимые для изучения окружающего мира. Но формирование математических навыков у учащихся с интеллектуальным нарушениями представляет большие трудности, причины которых в первую очередь объясняются особенностями развития познавательной и эмоционально – волевой сферы умственно отсталых школьников.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6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106613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Учёные занимавшиеся проблемами формирования вычислительных навыков у учащихся с нарушением интеллекта: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435280" cy="439248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Н</a:t>
            </a:r>
            <a:r>
              <a:rPr lang="ru-RU" dirty="0">
                <a:solidFill>
                  <a:schemeClr val="bg1"/>
                </a:solidFill>
              </a:rPr>
              <a:t>. И. Непомнящая, О. Ю. </a:t>
            </a:r>
            <a:r>
              <a:rPr lang="ru-RU" dirty="0" err="1">
                <a:solidFill>
                  <a:schemeClr val="bg1"/>
                </a:solidFill>
              </a:rPr>
              <a:t>Штителене</a:t>
            </a:r>
            <a:r>
              <a:rPr lang="ru-RU" dirty="0">
                <a:solidFill>
                  <a:schemeClr val="bg1"/>
                </a:solidFill>
              </a:rPr>
              <a:t>, Н. Д. </a:t>
            </a:r>
            <a:r>
              <a:rPr lang="ru-RU" dirty="0" err="1">
                <a:solidFill>
                  <a:schemeClr val="bg1"/>
                </a:solidFill>
              </a:rPr>
              <a:t>Богановская</a:t>
            </a:r>
            <a:r>
              <a:rPr lang="ru-RU" dirty="0">
                <a:solidFill>
                  <a:schemeClr val="bg1"/>
                </a:solidFill>
              </a:rPr>
              <a:t>, В. Ю. </a:t>
            </a:r>
            <a:r>
              <a:rPr lang="ru-RU" dirty="0" err="1">
                <a:solidFill>
                  <a:schemeClr val="bg1"/>
                </a:solidFill>
              </a:rPr>
              <a:t>Неаре</a:t>
            </a:r>
            <a:r>
              <a:rPr lang="ru-RU" dirty="0">
                <a:solidFill>
                  <a:schemeClr val="bg1"/>
                </a:solidFill>
              </a:rPr>
              <a:t> занимались методикой формирования </a:t>
            </a:r>
            <a:r>
              <a:rPr lang="ru-RU" dirty="0" err="1">
                <a:solidFill>
                  <a:schemeClr val="bg1"/>
                </a:solidFill>
              </a:rPr>
              <a:t>дочисловых</a:t>
            </a:r>
            <a:r>
              <a:rPr lang="ru-RU" dirty="0">
                <a:solidFill>
                  <a:schemeClr val="bg1"/>
                </a:solidFill>
              </a:rPr>
              <a:t> и числовых представлений, методикой обучения умственно отсталых школьников нумерации и арифметическим вычислениям.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	Б. Б. Горским и </a:t>
            </a:r>
            <a:r>
              <a:rPr lang="ru-RU" dirty="0" err="1">
                <a:solidFill>
                  <a:schemeClr val="bg1"/>
                </a:solidFill>
              </a:rPr>
              <a:t>И</a:t>
            </a:r>
            <a:r>
              <a:rPr lang="ru-RU" dirty="0">
                <a:solidFill>
                  <a:schemeClr val="bg1"/>
                </a:solidFill>
              </a:rPr>
              <a:t>. М. Шейной была разработана новая методика изучения нумерации и арифметических действий с многозначными числами (классом тысяч), предложена система коррекционно – развивающих упражнений, практических заданий, тесно связанных с профессионально – трудовым обучением жизнью.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800" dirty="0">
              <a:solidFill>
                <a:srgbClr val="0420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714202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FFFF00"/>
                </a:solidFill>
              </a:rPr>
              <a:t>Учёные занимавшиеся проблемами формирования вычислительных навыков у учащихся с нарушением интеллекта: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157592" cy="468052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      Г.М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Дульнев</a:t>
            </a:r>
            <a:r>
              <a:rPr lang="ru-RU" sz="3600" dirty="0">
                <a:solidFill>
                  <a:schemeClr val="bg1"/>
                </a:solidFill>
              </a:rPr>
              <a:t>, М.Н. Перова, И.М. Шеина, В.В. Эк указывали, что практика работы с детьми, имеющими интеллектуальные нарушения, показывает, что учащиеся слабо овладевают устными вычислительными приемами, допускают различные ошибки в вычислениях, для многих из них устные вычисления оказываются вообще недоступными.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92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42617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Причины трудностей овладения вычислительными навыками учащимися с нарушением интеллекта: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68052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низкий уровень мыслительной деятельности;</a:t>
            </a:r>
          </a:p>
          <a:p>
            <a:r>
              <a:rPr lang="ru-RU" dirty="0">
                <a:solidFill>
                  <a:schemeClr val="bg1"/>
                </a:solidFill>
              </a:rPr>
              <a:t>отсутствие соответствующей подготовки и воспитания со стороны семьи;</a:t>
            </a:r>
          </a:p>
          <a:p>
            <a:r>
              <a:rPr lang="ru-RU" dirty="0">
                <a:solidFill>
                  <a:schemeClr val="bg1"/>
                </a:solidFill>
              </a:rPr>
              <a:t>отсутствие надлежащего контроля за детьми при подготовке домашних заданий со стороны родителей;</a:t>
            </a:r>
          </a:p>
          <a:p>
            <a:r>
              <a:rPr lang="ru-RU" dirty="0">
                <a:solidFill>
                  <a:schemeClr val="bg1"/>
                </a:solidFill>
              </a:rPr>
              <a:t>неразвитое внимание и память учащихся;</a:t>
            </a:r>
          </a:p>
          <a:p>
            <a:r>
              <a:rPr lang="ru-RU" dirty="0">
                <a:solidFill>
                  <a:schemeClr val="bg1"/>
                </a:solidFill>
              </a:rPr>
              <a:t>недостаточная подготовка учащихся по математике за курс начальной школы;</a:t>
            </a:r>
          </a:p>
          <a:p>
            <a:r>
              <a:rPr lang="ru-RU" dirty="0">
                <a:solidFill>
                  <a:schemeClr val="bg1"/>
                </a:solidFill>
              </a:rPr>
              <a:t>отсутствие системы в работе над вычислительными навыками и в контроле за овладением данными навыками в период обучения.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Цель: </a:t>
            </a:r>
            <a:r>
              <a:rPr lang="ru-RU" sz="3600" dirty="0">
                <a:solidFill>
                  <a:srgbClr val="FFFF00"/>
                </a:solidFill>
              </a:rPr>
              <a:t>формирование устных  вычислительных  навыков сложения и вычитания у обучающихся с нарушением интеллекта.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Задачи:</a:t>
            </a:r>
          </a:p>
          <a:p>
            <a:pPr marL="0" indent="0">
              <a:spcBef>
                <a:spcPct val="0"/>
              </a:spcBef>
              <a:buNone/>
            </a:pPr>
            <a:endParaRPr lang="ru-RU" sz="1300" b="1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1.	Изучить и охарактеризовать понятие «вычислительный навык».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2.	Провести диагностику </a:t>
            </a:r>
            <a:r>
              <a:rPr lang="ru-RU" dirty="0" err="1">
                <a:solidFill>
                  <a:schemeClr val="bg1"/>
                </a:solidFill>
              </a:rPr>
              <a:t>сформированности</a:t>
            </a:r>
            <a:r>
              <a:rPr lang="ru-RU" dirty="0">
                <a:solidFill>
                  <a:schemeClr val="bg1"/>
                </a:solidFill>
              </a:rPr>
              <a:t> вычислительных навыков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сложения и вычитания.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3.	Подобрать задания и упражнения, направленные на формирование вычислительных навыков сложения и вычитания , в том числе с использованием </a:t>
            </a:r>
            <a:r>
              <a:rPr lang="ru-RU" dirty="0" err="1">
                <a:solidFill>
                  <a:schemeClr val="bg1"/>
                </a:solidFill>
              </a:rPr>
              <a:t>Монтессори</a:t>
            </a:r>
            <a:r>
              <a:rPr lang="ru-RU" dirty="0">
                <a:solidFill>
                  <a:schemeClr val="bg1"/>
                </a:solidFill>
              </a:rPr>
              <a:t> –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92682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FF00"/>
                </a:solidFill>
              </a:rPr>
              <a:t>Вычислительный  навык  </a:t>
            </a:r>
            <a:r>
              <a:rPr lang="ru-RU" sz="2800" dirty="0">
                <a:solidFill>
                  <a:schemeClr val="bg1"/>
                </a:solidFill>
              </a:rPr>
              <a:t>–  </a:t>
            </a:r>
            <a:r>
              <a:rPr lang="ru-RU" sz="2600" dirty="0">
                <a:solidFill>
                  <a:schemeClr val="bg1"/>
                </a:solidFill>
              </a:rPr>
              <a:t>это  высокая  степень  овладения вычислительными приёмами. Приобрести вычислительные навыки  –  значит, для  каждого  случая  знать,  какие  операции  и  в  каком порядке  следует выполнять,  чтобы  найти  результат арифметического  действия,  и  выполнять эти операции достаточно быстро.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0219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Сформированный  вычислительный  навык  в  методике  математики содержит  в  себе  следующие  качества (М.  А.  </a:t>
            </a:r>
            <a:r>
              <a:rPr lang="ru-RU" dirty="0" err="1">
                <a:solidFill>
                  <a:schemeClr val="bg1"/>
                </a:solidFill>
              </a:rPr>
              <a:t>Бантова</a:t>
            </a:r>
            <a:r>
              <a:rPr lang="ru-RU" dirty="0">
                <a:solidFill>
                  <a:schemeClr val="bg1"/>
                </a:solidFill>
              </a:rPr>
              <a:t>) :</a:t>
            </a:r>
          </a:p>
          <a:p>
            <a:r>
              <a:rPr lang="ru-RU" dirty="0">
                <a:solidFill>
                  <a:schemeClr val="bg1"/>
                </a:solidFill>
              </a:rPr>
              <a:t>правильность; </a:t>
            </a:r>
          </a:p>
          <a:p>
            <a:r>
              <a:rPr lang="ru-RU" dirty="0">
                <a:solidFill>
                  <a:schemeClr val="bg1"/>
                </a:solidFill>
              </a:rPr>
              <a:t>осознанность; </a:t>
            </a:r>
          </a:p>
          <a:p>
            <a:r>
              <a:rPr lang="ru-RU" dirty="0">
                <a:solidFill>
                  <a:schemeClr val="bg1"/>
                </a:solidFill>
              </a:rPr>
              <a:t>рациональность;  </a:t>
            </a:r>
          </a:p>
          <a:p>
            <a:r>
              <a:rPr lang="ru-RU" dirty="0">
                <a:solidFill>
                  <a:schemeClr val="bg1"/>
                </a:solidFill>
              </a:rPr>
              <a:t>обобщенность;  </a:t>
            </a:r>
          </a:p>
          <a:p>
            <a:r>
              <a:rPr lang="ru-RU" dirty="0">
                <a:solidFill>
                  <a:schemeClr val="bg1"/>
                </a:solidFill>
              </a:rPr>
              <a:t>автоматизм;</a:t>
            </a:r>
          </a:p>
          <a:p>
            <a:r>
              <a:rPr lang="ru-RU" dirty="0">
                <a:solidFill>
                  <a:schemeClr val="bg1"/>
                </a:solidFill>
              </a:rPr>
              <a:t>прочность.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50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Диагностика уровня </a:t>
            </a:r>
            <a:r>
              <a:rPr lang="ru-RU" sz="3200" dirty="0" err="1">
                <a:solidFill>
                  <a:srgbClr val="FFFF00"/>
                </a:solidFill>
              </a:rPr>
              <a:t>сформированности</a:t>
            </a:r>
            <a:r>
              <a:rPr lang="ru-RU" sz="3200" dirty="0">
                <a:solidFill>
                  <a:srgbClr val="FFFF00"/>
                </a:solidFill>
              </a:rPr>
              <a:t> вычислительных навыков сложения и вычитания 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 у обучающихся  с нарушением интеллекта.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Цель работы: выявление уровня </a:t>
            </a:r>
            <a:r>
              <a:rPr lang="ru-RU" sz="2800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2800" dirty="0">
                <a:solidFill>
                  <a:schemeClr val="bg1"/>
                </a:solidFill>
              </a:rPr>
              <a:t> вычислительных навыков сложения и вычитания у учащихся.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Исходя из поставленной цели, решались следующие задачи: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1. Определение критериев оценки уровня </a:t>
            </a:r>
            <a:r>
              <a:rPr lang="ru-RU" sz="2800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2800" dirty="0">
                <a:solidFill>
                  <a:schemeClr val="bg1"/>
                </a:solidFill>
              </a:rPr>
              <a:t> вычислительных навыков сложения и вычитания.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2. Подбор и проведение методик для выявления уровня </a:t>
            </a:r>
            <a:r>
              <a:rPr lang="ru-RU" sz="2800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2800" dirty="0">
                <a:solidFill>
                  <a:schemeClr val="bg1"/>
                </a:solidFill>
              </a:rPr>
              <a:t> вычислительных навыков сложения и вычитания у учащихся.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schemeClr val="bg1"/>
                </a:solidFill>
              </a:rPr>
              <a:t>3. Анализ полученных данных.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Упражнения на развитие навыков сложения и вычитания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C:\Users\Света\Desktop\Кискины сосиски 2\Дидактический материал\Математика\Алышева. Тетрадь по математике подг.кл\Изображение006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2060" r="10603" b="52765"/>
          <a:stretch/>
        </p:blipFill>
        <p:spPr bwMode="auto">
          <a:xfrm>
            <a:off x="467544" y="1556792"/>
            <a:ext cx="3888432" cy="2448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Света\Desktop\Кискины сосиски 2\Дидактический материал\Математика\Алышева. Тетрадь по математике подг.кл\Изображение006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38259" r="6397" b="13509"/>
          <a:stretch/>
        </p:blipFill>
        <p:spPr bwMode="auto">
          <a:xfrm>
            <a:off x="559338" y="4279385"/>
            <a:ext cx="3796638" cy="2428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 descr="C:\Users\Света\Desktop\Кискины сосиски 2\Дидактический материал\Математика\СОСТАВ ЧИСЛА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5"/>
            <a:ext cx="38425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вета\Desktop\Кискины сосиски 2\Дидактический материал\Математика\СОСТАВ ЧИСЛА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831529" cy="25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31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492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«Технология развития навыков сложения и вычитания  у учащихся с интеллектуальными нарушениями»  </vt:lpstr>
      <vt:lpstr>Актуальность</vt:lpstr>
      <vt:lpstr>Учёные занимавшиеся проблемами формирования вычислительных навыков у учащихся с нарушением интеллекта:</vt:lpstr>
      <vt:lpstr>Учёные занимавшиеся проблемами формирования вычислительных навыков у учащихся с нарушением интеллекта:</vt:lpstr>
      <vt:lpstr>Причины трудностей овладения вычислительными навыками учащимися с нарушением интеллекта:</vt:lpstr>
      <vt:lpstr>Цель: формирование устных  вычислительных  навыков сложения и вычитания у обучающихся с нарушением интеллекта.</vt:lpstr>
      <vt:lpstr>Вычислительный  навык  –  это  высокая  степень  овладения вычислительными приёмами. Приобрести вычислительные навыки  –  значит, для  каждого  случая  знать,  какие  операции  и  в  каком порядке  следует выполнять,  чтобы  найти  результат арифметического  действия,  и  выполнять эти операции достаточно быстро. </vt:lpstr>
      <vt:lpstr>Диагностика уровня сформированности вычислительных навыков сложения и вычитания   у обучающихся  с нарушением интеллекта.</vt:lpstr>
      <vt:lpstr>Упражнения на развитие навыков сложения и вычитания</vt:lpstr>
      <vt:lpstr>Упражнения на развитие навыков сложения и вычитания</vt:lpstr>
      <vt:lpstr>Упражнения на развитие навыков сложения и вычитания. Золотой материал.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11</cp:revision>
  <dcterms:created xsi:type="dcterms:W3CDTF">2022-02-23T11:00:59Z</dcterms:created>
  <dcterms:modified xsi:type="dcterms:W3CDTF">2022-02-23T13:28:11Z</dcterms:modified>
</cp:coreProperties>
</file>