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726F-A88E-4AF8-843B-8C3C38B1865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489A-8A11-4E3F-B36B-E34C072DC5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726F-A88E-4AF8-843B-8C3C38B1865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489A-8A11-4E3F-B36B-E34C072DC5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726F-A88E-4AF8-843B-8C3C38B1865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489A-8A11-4E3F-B36B-E34C072DC5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726F-A88E-4AF8-843B-8C3C38B1865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489A-8A11-4E3F-B36B-E34C072DC5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726F-A88E-4AF8-843B-8C3C38B1865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489A-8A11-4E3F-B36B-E34C072DC5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726F-A88E-4AF8-843B-8C3C38B1865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489A-8A11-4E3F-B36B-E34C072DC5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726F-A88E-4AF8-843B-8C3C38B1865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489A-8A11-4E3F-B36B-E34C072DC5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726F-A88E-4AF8-843B-8C3C38B1865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489A-8A11-4E3F-B36B-E34C072DC5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726F-A88E-4AF8-843B-8C3C38B1865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489A-8A11-4E3F-B36B-E34C072DC5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726F-A88E-4AF8-843B-8C3C38B1865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489A-8A11-4E3F-B36B-E34C072DC5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726F-A88E-4AF8-843B-8C3C38B1865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489A-8A11-4E3F-B36B-E34C072DC5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D726F-A88E-4AF8-843B-8C3C38B1865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A489A-8A11-4E3F-B36B-E34C072DC57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19"/>
            <a:ext cx="9144000" cy="269173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Технология интенсификации обучения на основе схемных и знаковых моделей учебного материала на уроках русского языка для детей с ЗПР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941168"/>
            <a:ext cx="6400800" cy="17526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>
                <a:solidFill>
                  <a:schemeClr val="tx1"/>
                </a:solidFill>
              </a:rPr>
              <a:t>Евдокимова Г.В., учитель русского языка и литературы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</a:rPr>
              <a:t>Муниципальное бюджетное 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обще</a:t>
            </a:r>
            <a:r>
              <a:rPr lang="ru-RU" b="1" dirty="0" smtClean="0">
                <a:solidFill>
                  <a:schemeClr val="tx1"/>
                </a:solidFill>
              </a:rPr>
              <a:t>образовательное учреждение «Общеобразовательная школа «Возможность» для детей с ограниченными возможностями здоровья города Дубны Московской области»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ехнология интенсификации обучения на основе схемных и знаковых моделей учебного материала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8531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структурно-логических схем, использование их на уроках объяснения нового материала, закрепления, обобщения и повторения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систематизируют знания;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обобщают накопленные знания;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существенно облегчают процесс усвоения сложных теоретических понятий;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способствуют быстрому запоминанию материала;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дисциплинируют мышление.</a:t>
            </a:r>
            <a:endParaRPr lang="ru-RU" dirty="0"/>
          </a:p>
        </p:txBody>
      </p:sp>
      <p:pic>
        <p:nvPicPr>
          <p:cNvPr id="5" name="Содержимое 4" descr="C:\Users\User\Downloads\IMG_20211208_104106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710743" y="2282144"/>
            <a:ext cx="4824537" cy="35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75656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Структурно-логические схемы позволяют учащимся: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4784"/>
            <a:ext cx="66967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Глубже разобраться в изучаемом материале, вычленить вопросы, связанные с отдельным положением схемы, и с помощью учителя до конца понять данный материал;</a:t>
            </a:r>
          </a:p>
          <a:p>
            <a:pPr lvl="0"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Легче запомнить изучаемый материал;</a:t>
            </a:r>
          </a:p>
          <a:p>
            <a:pPr lvl="0"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Используя схему при ответе, грамотно, точно изложить материал;</a:t>
            </a:r>
          </a:p>
          <a:p>
            <a:pPr lvl="0"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Приводить в систему полученные знания, особенно при повторении.</a:t>
            </a:r>
          </a:p>
          <a:p>
            <a:pPr lvl="0"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и формировать познавательный интерес, обеспечивать интенсивность самостоятельной деятельности учащегося, связанной с эмоциональными переживаниями, поиск на основе наблюдения сравнения, группировки, классификации, выяснения закономерности, самостоятельного формулирования выводов.</a:t>
            </a:r>
          </a:p>
          <a:p>
            <a:pPr lvl="0"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Актуализировать и осмысливать приобретенный опыт, обобщать на уровне личностных впечатлений.</a:t>
            </a:r>
          </a:p>
          <a:p>
            <a:endParaRPr lang="ru-RU" sz="2000" dirty="0"/>
          </a:p>
        </p:txBody>
      </p:sp>
      <p:pic>
        <p:nvPicPr>
          <p:cNvPr id="4" name="Picture 2" descr="https://thumbs.dreamstime.com/b/%D0%B4%D0%B5%D0%B2%D1%83%D1%88%D0%BA%D0%B0-%D1%88%D0%BA%D0%BE%D0%BB%D1%8B-%D0%BD%D0%B0-%D1%81%D1%82%D0%BE%D0%BB%D0%B5-%D0%BE%D0%B1%D1%83%D1%87%D0%B8%D1%82%D0%B5-%D0%B4%D0%B5%D0%B2%D1%83%D1%88%D0%BA%D1%83-%D0%B8-%D0%BF%D0%BE%D0%B4%D0%BD%D1%8F%D0%BB-%D0%B5%D0%B5-%D1%80%D1%83%D0%BA%D1%83-%D0%B8%D0%BB%D0%BB%D1%8E%D1%81%D1%82%D1%80%D0%B0%D1%86%D0%B8%D1%8F-147099618.jpg"/>
          <p:cNvPicPr>
            <a:picLocks noChangeAspect="1" noChangeArrowheads="1"/>
          </p:cNvPicPr>
          <p:nvPr/>
        </p:nvPicPr>
        <p:blipFill>
          <a:blip r:embed="rId2" cstate="print"/>
          <a:srcRect t="10520" b="10520"/>
          <a:stretch>
            <a:fillRect/>
          </a:stretch>
        </p:blipFill>
        <p:spPr bwMode="auto">
          <a:xfrm>
            <a:off x="6839744" y="4632864"/>
            <a:ext cx="2304256" cy="22251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Опорные схемы помогают учителю: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82341"/>
            <a:ext cx="59766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Наглядно представить весь изучаемый материал ученикам;</a:t>
            </a:r>
          </a:p>
          <a:p>
            <a:pPr lvl="0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Сконцентрировать внимание на отдельных, наиболее трудных местах изучаемого материала;</a:t>
            </a:r>
          </a:p>
          <a:p>
            <a:pPr lvl="0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Многократно повторять изучаемый материал;</a:t>
            </a:r>
          </a:p>
          <a:p>
            <a:pPr lvl="0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Быстро, без больших временных и энергетических затрат проверить, как ученик понял и запомнил изучаемый материал;</a:t>
            </a:r>
          </a:p>
          <a:p>
            <a:pPr lvl="0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Привлечь к контролю знаний родителей.</a:t>
            </a:r>
          </a:p>
          <a:p>
            <a:endParaRPr lang="ru-RU" dirty="0"/>
          </a:p>
        </p:txBody>
      </p:sp>
      <p:pic>
        <p:nvPicPr>
          <p:cNvPr id="4" name="Рисунок 3" descr="https://avatars.mds.yandex.net/get-zen_doc/3952637/pub_5f462b919017592ff37c6a74_5f462d30ab653127e3e473e7/scale_1200"/>
          <p:cNvPicPr>
            <a:picLocks/>
          </p:cNvPicPr>
          <p:nvPr/>
        </p:nvPicPr>
        <p:blipFill>
          <a:blip r:embed="rId2" cstate="print"/>
          <a:srcRect t="8310" b="8310"/>
          <a:stretch>
            <a:fillRect/>
          </a:stretch>
        </p:blipFill>
        <p:spPr bwMode="auto">
          <a:xfrm>
            <a:off x="7020272" y="5301208"/>
            <a:ext cx="19087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75252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6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59340"/>
            <a:ext cx="7632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Актуальность 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заключается в том, чтобы помочь учащимся активизировать свою деятельность, формировать умение использовать теоретические сведения на практике, заставить их мыслить, рассуждать, сопоставлять и, более того, пытаться самостоятельно делать определённые выводы, а также своевременность использования данной технологии при инклюзивном образовании.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3600" b="1" i="1" dirty="0" smtClean="0">
                <a:latin typeface="Calibri" pitchFamily="34" charset="0"/>
                <a:cs typeface="Calibri" pitchFamily="34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Особенности технологии.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Концептуальная основа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технологии: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Многократное повторение, обязательный поэтапный контроль,  изучение блоками, динамический стереотип деятельности, применение опор, ориентировочные основы действий.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Личностно ориентированный подход.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Гуманизм (все дети талантливы).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Ученье без принуждения.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Бесконфликтность учебной ситуации, гласность успехов каждого, открытие перспектив для исправления, роста, успеха.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Соединение обучения и воспитания.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Особенности технологии.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5184576" cy="518457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Особенности содержания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lnSpc>
                <a:spcPct val="12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Материал вводится крупными дозами.</a:t>
            </a:r>
          </a:p>
          <a:p>
            <a:pPr lvl="0">
              <a:lnSpc>
                <a:spcPct val="12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Поблочная компоновка материала.</a:t>
            </a:r>
          </a:p>
          <a:p>
            <a:pPr lvl="0">
              <a:lnSpc>
                <a:spcPct val="12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Оформление учебного материала в виде опорных схем.</a:t>
            </a:r>
          </a:p>
          <a:p>
            <a:pPr lvl="0">
              <a:lnSpc>
                <a:spcPct val="12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Опорный конспект представляет собой наглядную схему, в которой отражены подлежащие усвоению единицы информации, представлены различные связи между ними. Кроме того, в них дана классификация целей по уровню значимости (цветом, шрифтом и т. п.)</a:t>
            </a:r>
          </a:p>
          <a:p>
            <a:endParaRPr lang="ru-RU" sz="2200" dirty="0"/>
          </a:p>
        </p:txBody>
      </p:sp>
      <p:pic>
        <p:nvPicPr>
          <p:cNvPr id="5" name="Содержимое 4" descr="C:\Users\User\Downloads\IMG_20211208_10402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2497" r="2497"/>
          <a:stretch>
            <a:fillRect/>
          </a:stretch>
        </p:blipFill>
        <p:spPr bwMode="auto">
          <a:xfrm rot="5400000">
            <a:off x="4879033" y="2185864"/>
            <a:ext cx="4896542" cy="320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Особенности технологии.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20840"/>
            <a:ext cx="799288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Цель использования технологии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учебных компетентностей: критического мышления, коммуникативной компетентности.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Показать влияние СЛС на критическое и логическое мышление учеников, на их умение классифицировать.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Показать влияние СЛС на развитие коммуникативных компетенций, на самосовершенствование личности.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Обоснование технологии и ее принцип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5760640" cy="5328592"/>
          </a:xfrm>
        </p:spPr>
        <p:txBody>
          <a:bodyPr>
            <a:normAutofit fontScale="77500" lnSpcReduction="20000"/>
          </a:bodyPr>
          <a:lstStyle/>
          <a:p>
            <a:pPr lvl="2">
              <a:lnSpc>
                <a:spcPct val="150000"/>
              </a:lnSpc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Структурно-логические схемы (СЛС)</a:t>
            </a:r>
          </a:p>
          <a:p>
            <a:pPr>
              <a:lnSpc>
                <a:spcPct val="120000"/>
              </a:lnSpc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Одним из способов преобразования является переработка учебной информации в схемы. В них закодирована необходимая для учащихся информация. Запоминая отдельные символы (рисунки, слова, условные обозначения), ученик фактически запоминает и их расшифровку. Иногда это небольшой рассказ, в котором содержится один или несколько абзацев учебника или дополнительной литературы. Умение ученика по данной схеме построить целый рассказ свидетельствует о понимании им изученного учебного материала.</a:t>
            </a:r>
          </a:p>
          <a:p>
            <a:endParaRPr lang="ru-RU" dirty="0"/>
          </a:p>
        </p:txBody>
      </p:sp>
      <p:pic>
        <p:nvPicPr>
          <p:cNvPr id="5" name="Содержимое 4" descr="C:\Users\User\Downloads\IMG_20211208_10410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112061" y="2384888"/>
            <a:ext cx="4608510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Обоснование технологии и ее принцип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546848" cy="5328592"/>
          </a:xfrm>
        </p:spPr>
        <p:txBody>
          <a:bodyPr>
            <a:normAutofit/>
          </a:bodyPr>
          <a:lstStyle/>
          <a:p>
            <a:pPr lvl="2">
              <a:lnSpc>
                <a:spcPct val="100000"/>
              </a:lnSpc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Использование СЛС при изучении нового материала.</a:t>
            </a:r>
          </a:p>
          <a:p>
            <a:pPr>
              <a:lnSpc>
                <a:spcPct val="10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ходе структурирования информация оформляется в виде схемы, в которой учебный материал, с одной стороны, сжимается, а с другой – группируется, где это возможно, в крупные блоки, объединяя рассредоточенный в учебнике материал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5" name="Содержимое 4" descr="C:\Users\User\Downloads\IMG_20211211_220019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2508" r="2508"/>
          <a:stretch>
            <a:fillRect/>
          </a:stretch>
        </p:blipFill>
        <p:spPr bwMode="auto">
          <a:xfrm rot="5400000">
            <a:off x="4554995" y="2149860"/>
            <a:ext cx="5328592" cy="34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Обоснование технологии и ее принцип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402832" cy="5472608"/>
          </a:xfrm>
        </p:spPr>
        <p:txBody>
          <a:bodyPr>
            <a:normAutofit/>
          </a:bodyPr>
          <a:lstStyle/>
          <a:p>
            <a:pPr marL="0" lvl="2">
              <a:spcBef>
                <a:spcPts val="1000"/>
              </a:spcBef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Контроль усвоения знаний. 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 проверки знаний осуществляется в два этапа:</a:t>
            </a:r>
          </a:p>
          <a:p>
            <a:pPr>
              <a:lnSpc>
                <a:spcPct val="10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первый этап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ученик пишет по памяти схему и показывает, как он выучил и помнит материал;</a:t>
            </a:r>
          </a:p>
          <a:p>
            <a:pPr>
              <a:lnSpc>
                <a:spcPct val="10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второй этап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ученик показывает, как он понимает материал и может ли пересказать его с учетом всех тонкостей и деталей.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Диктанты, самостоятельные работы, проверка знаний по вопросам и заданиям и другие приемы работы позволяют контролировать умение применять правила.</a:t>
            </a:r>
          </a:p>
          <a:p>
            <a:endParaRPr lang="ru-RU" dirty="0"/>
          </a:p>
        </p:txBody>
      </p:sp>
      <p:pic>
        <p:nvPicPr>
          <p:cNvPr id="5" name="Содержимое 4" descr="C:\Users\User\Downloads\IMG_20211208_101409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2497" r="2497"/>
          <a:stretch>
            <a:fillRect/>
          </a:stretch>
        </p:blipFill>
        <p:spPr bwMode="auto">
          <a:xfrm rot="5400000">
            <a:off x="6912260" y="1232756"/>
            <a:ext cx="19442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ownloads\IMG_20211208_1006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79082" y="3725974"/>
            <a:ext cx="34022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Обоснование технологии и ее принцип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330824" cy="5184576"/>
          </a:xfrm>
        </p:spPr>
        <p:txBody>
          <a:bodyPr>
            <a:normAutofit fontScale="92500" lnSpcReduction="10000"/>
          </a:bodyPr>
          <a:lstStyle/>
          <a:p>
            <a:pPr marL="0" lvl="2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Использование метода            СЛС на уроках закрепления и повторения.</a:t>
            </a:r>
          </a:p>
          <a:p>
            <a:pPr>
              <a:lnSpc>
                <a:spcPct val="12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Закрепление начинается уже на уроке объяснения нового материала, ведь после составления структурно-логической схемы учитель во время урока постоянно возвращает учащихся к записи. Сначала к отдельным составляющим блока, а в конце урока и к схеме целиком. </a:t>
            </a:r>
          </a:p>
          <a:p>
            <a:endParaRPr lang="ru-RU" dirty="0"/>
          </a:p>
        </p:txBody>
      </p:sp>
      <p:pic>
        <p:nvPicPr>
          <p:cNvPr id="5" name="Содержимое 4" descr="C:\Users\User\Downloads\IMG_20211211_22010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2508" r="2508"/>
          <a:stretch>
            <a:fillRect/>
          </a:stretch>
        </p:blipFill>
        <p:spPr bwMode="auto">
          <a:xfrm rot="5400000">
            <a:off x="4338971" y="1789820"/>
            <a:ext cx="5256584" cy="392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546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«Технология интенсификации обучения на основе схемных и знаковых моделей учебного материала на уроках русского языка для детей с ЗПР</vt:lpstr>
      <vt:lpstr>Актуальность</vt:lpstr>
      <vt:lpstr> Особенности технологии. </vt:lpstr>
      <vt:lpstr> Особенности технологии. </vt:lpstr>
      <vt:lpstr> Особенности технологии. </vt:lpstr>
      <vt:lpstr> Обоснование технологии и ее принцип </vt:lpstr>
      <vt:lpstr> Обоснование технологии и ее принцип </vt:lpstr>
      <vt:lpstr> Обоснование технологии и ее принцип </vt:lpstr>
      <vt:lpstr> Обоснование технологии и ее принцип </vt:lpstr>
      <vt:lpstr>Технология интенсификации обучения на основе схемных и знаковых моделей учебного материала</vt:lpstr>
      <vt:lpstr> Структурно-логические схемы позволяют учащимся: </vt:lpstr>
      <vt:lpstr> Опорные схемы помогают учителю: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«Технология интенсификации обучения на основе схемных и знаковых моделей учебного материала на уроках русского языка для детей с ЗПР</dc:title>
  <dc:creator>User</dc:creator>
  <cp:lastModifiedBy>User</cp:lastModifiedBy>
  <cp:revision>12</cp:revision>
  <dcterms:created xsi:type="dcterms:W3CDTF">2022-02-24T14:46:05Z</dcterms:created>
  <dcterms:modified xsi:type="dcterms:W3CDTF">2022-02-24T16:47:25Z</dcterms:modified>
</cp:coreProperties>
</file>