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56" r:id="rId3"/>
    <p:sldId id="258" r:id="rId4"/>
    <p:sldId id="259" r:id="rId5"/>
    <p:sldId id="262" r:id="rId6"/>
    <p:sldId id="257" r:id="rId7"/>
    <p:sldId id="286" r:id="rId8"/>
    <p:sldId id="271" r:id="rId9"/>
    <p:sldId id="272" r:id="rId10"/>
    <p:sldId id="287" r:id="rId11"/>
    <p:sldId id="273" r:id="rId12"/>
    <p:sldId id="288" r:id="rId13"/>
    <p:sldId id="275" r:id="rId14"/>
    <p:sldId id="282" r:id="rId15"/>
    <p:sldId id="284" r:id="rId16"/>
    <p:sldId id="266" r:id="rId17"/>
    <p:sldId id="276" r:id="rId18"/>
    <p:sldId id="267" r:id="rId19"/>
    <p:sldId id="277" r:id="rId20"/>
    <p:sldId id="278" r:id="rId21"/>
    <p:sldId id="281" r:id="rId22"/>
    <p:sldId id="280" r:id="rId23"/>
    <p:sldId id="285" r:id="rId24"/>
    <p:sldId id="263" r:id="rId25"/>
    <p:sldId id="2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62466-85B9-42C7-86A2-9207EC0D355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DD420C4-1644-4E0D-81C9-DFD7A2609807}">
      <dgm:prSet/>
      <dgm:spPr/>
      <dgm:t>
        <a:bodyPr/>
        <a:lstStyle/>
        <a:p>
          <a:r>
            <a:rPr lang="ru-RU"/>
            <a:t>1. Из части 1 КИМ </a:t>
          </a:r>
          <a:r>
            <a:rPr lang="ru-RU" b="1"/>
            <a:t>исключены </a:t>
          </a:r>
          <a:r>
            <a:rPr lang="ru-RU"/>
            <a:t>задания 1, 2 и 20 по нумерации 2021 г.</a:t>
          </a:r>
          <a:endParaRPr lang="en-US"/>
        </a:p>
      </dgm:t>
    </dgm:pt>
    <dgm:pt modelId="{211354A5-5BAE-4102-A57C-94118CA820D1}" type="parTrans" cxnId="{95FC17A9-0269-42AA-A6F4-2F8406D457EE}">
      <dgm:prSet/>
      <dgm:spPr/>
      <dgm:t>
        <a:bodyPr/>
        <a:lstStyle/>
        <a:p>
          <a:endParaRPr lang="en-US"/>
        </a:p>
      </dgm:t>
    </dgm:pt>
    <dgm:pt modelId="{D6FB5AD2-B6D9-45DE-B2D4-DEFCBF81ED7D}" type="sibTrans" cxnId="{95FC17A9-0269-42AA-A6F4-2F8406D457EE}">
      <dgm:prSet/>
      <dgm:spPr/>
      <dgm:t>
        <a:bodyPr/>
        <a:lstStyle/>
        <a:p>
          <a:endParaRPr lang="en-US"/>
        </a:p>
      </dgm:t>
    </dgm:pt>
    <dgm:pt modelId="{AFA55628-267C-4F46-8C03-4133883D761D}">
      <dgm:prSet/>
      <dgm:spPr/>
      <dgm:t>
        <a:bodyPr/>
        <a:lstStyle/>
        <a:p>
          <a:r>
            <a:rPr lang="ru-RU"/>
            <a:t>2. Задание с кратким ответом на анализ графика спроса и предложения(задание 10 в КИМ 2021 г.) </a:t>
          </a:r>
          <a:r>
            <a:rPr lang="ru-RU" b="1"/>
            <a:t>преобразовано</a:t>
          </a:r>
          <a:r>
            <a:rPr lang="ru-RU"/>
            <a:t> в задание с развёрнутым ответом (задание 21 по нумерации 2022 г.).</a:t>
          </a:r>
          <a:endParaRPr lang="en-US"/>
        </a:p>
      </dgm:t>
    </dgm:pt>
    <dgm:pt modelId="{B903B176-F7FE-4A5E-B5EE-359DC1FCCCCD}" type="parTrans" cxnId="{F2130CEB-8C60-4EE6-AAA7-35616AAA5E95}">
      <dgm:prSet/>
      <dgm:spPr/>
      <dgm:t>
        <a:bodyPr/>
        <a:lstStyle/>
        <a:p>
          <a:endParaRPr lang="en-US"/>
        </a:p>
      </dgm:t>
    </dgm:pt>
    <dgm:pt modelId="{A1C09CC9-146E-434B-8C06-591DD42360ED}" type="sibTrans" cxnId="{F2130CEB-8C60-4EE6-AAA7-35616AAA5E95}">
      <dgm:prSet/>
      <dgm:spPr/>
      <dgm:t>
        <a:bodyPr/>
        <a:lstStyle/>
        <a:p>
          <a:endParaRPr lang="en-US"/>
        </a:p>
      </dgm:t>
    </dgm:pt>
    <dgm:pt modelId="{66A8BAC4-61CD-475C-B44F-C7C0397DA240}" type="pres">
      <dgm:prSet presAssocID="{7D162466-85B9-42C7-86A2-9207EC0D35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BE2704-6FD8-48E1-8E4F-095EB120BABA}" type="pres">
      <dgm:prSet presAssocID="{2DD420C4-1644-4E0D-81C9-DFD7A2609807}" presName="hierRoot1" presStyleCnt="0"/>
      <dgm:spPr/>
    </dgm:pt>
    <dgm:pt modelId="{C6A0CB03-BAF1-4170-BB07-5196DBBC626C}" type="pres">
      <dgm:prSet presAssocID="{2DD420C4-1644-4E0D-81C9-DFD7A2609807}" presName="composite" presStyleCnt="0"/>
      <dgm:spPr/>
    </dgm:pt>
    <dgm:pt modelId="{7A227122-FFEB-4FE3-B4DF-F991BC326F1F}" type="pres">
      <dgm:prSet presAssocID="{2DD420C4-1644-4E0D-81C9-DFD7A2609807}" presName="background" presStyleLbl="node0" presStyleIdx="0" presStyleCnt="2"/>
      <dgm:spPr/>
    </dgm:pt>
    <dgm:pt modelId="{AD7D3D8C-F109-4A53-9CFF-577C41CB809C}" type="pres">
      <dgm:prSet presAssocID="{2DD420C4-1644-4E0D-81C9-DFD7A260980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CA15C4-7AFF-4C8C-A31C-617101D6B63F}" type="pres">
      <dgm:prSet presAssocID="{2DD420C4-1644-4E0D-81C9-DFD7A2609807}" presName="hierChild2" presStyleCnt="0"/>
      <dgm:spPr/>
    </dgm:pt>
    <dgm:pt modelId="{967A8684-D1B9-4C33-8D46-76F7C9866383}" type="pres">
      <dgm:prSet presAssocID="{AFA55628-267C-4F46-8C03-4133883D761D}" presName="hierRoot1" presStyleCnt="0"/>
      <dgm:spPr/>
    </dgm:pt>
    <dgm:pt modelId="{B82D07CD-4D97-41C6-A0B4-F6837483E477}" type="pres">
      <dgm:prSet presAssocID="{AFA55628-267C-4F46-8C03-4133883D761D}" presName="composite" presStyleCnt="0"/>
      <dgm:spPr/>
    </dgm:pt>
    <dgm:pt modelId="{A2E2309A-8AA6-4A8E-9058-71E0EDB8C7A8}" type="pres">
      <dgm:prSet presAssocID="{AFA55628-267C-4F46-8C03-4133883D761D}" presName="background" presStyleLbl="node0" presStyleIdx="1" presStyleCnt="2"/>
      <dgm:spPr/>
    </dgm:pt>
    <dgm:pt modelId="{625BC2A1-F626-4027-ADA1-FC8F429FDCEB}" type="pres">
      <dgm:prSet presAssocID="{AFA55628-267C-4F46-8C03-4133883D761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2DF3E-265A-4DBB-82E7-54C347253C31}" type="pres">
      <dgm:prSet presAssocID="{AFA55628-267C-4F46-8C03-4133883D761D}" presName="hierChild2" presStyleCnt="0"/>
      <dgm:spPr/>
    </dgm:pt>
  </dgm:ptLst>
  <dgm:cxnLst>
    <dgm:cxn modelId="{F2130CEB-8C60-4EE6-AAA7-35616AAA5E95}" srcId="{7D162466-85B9-42C7-86A2-9207EC0D355C}" destId="{AFA55628-267C-4F46-8C03-4133883D761D}" srcOrd="1" destOrd="0" parTransId="{B903B176-F7FE-4A5E-B5EE-359DC1FCCCCD}" sibTransId="{A1C09CC9-146E-434B-8C06-591DD42360ED}"/>
    <dgm:cxn modelId="{6EF7B8B6-28C1-464A-AA3F-95A400A9FFB7}" type="presOf" srcId="{7D162466-85B9-42C7-86A2-9207EC0D355C}" destId="{66A8BAC4-61CD-475C-B44F-C7C0397DA240}" srcOrd="0" destOrd="0" presId="urn:microsoft.com/office/officeart/2005/8/layout/hierarchy1"/>
    <dgm:cxn modelId="{225DA60C-3C98-4CED-B74F-E4D37894B788}" type="presOf" srcId="{2DD420C4-1644-4E0D-81C9-DFD7A2609807}" destId="{AD7D3D8C-F109-4A53-9CFF-577C41CB809C}" srcOrd="0" destOrd="0" presId="urn:microsoft.com/office/officeart/2005/8/layout/hierarchy1"/>
    <dgm:cxn modelId="{6F5CB73D-0580-4914-BA0A-4F63CF44D99F}" type="presOf" srcId="{AFA55628-267C-4F46-8C03-4133883D761D}" destId="{625BC2A1-F626-4027-ADA1-FC8F429FDCEB}" srcOrd="0" destOrd="0" presId="urn:microsoft.com/office/officeart/2005/8/layout/hierarchy1"/>
    <dgm:cxn modelId="{95FC17A9-0269-42AA-A6F4-2F8406D457EE}" srcId="{7D162466-85B9-42C7-86A2-9207EC0D355C}" destId="{2DD420C4-1644-4E0D-81C9-DFD7A2609807}" srcOrd="0" destOrd="0" parTransId="{211354A5-5BAE-4102-A57C-94118CA820D1}" sibTransId="{D6FB5AD2-B6D9-45DE-B2D4-DEFCBF81ED7D}"/>
    <dgm:cxn modelId="{DB404769-C564-4809-ADC5-4C0B299EBBEC}" type="presParOf" srcId="{66A8BAC4-61CD-475C-B44F-C7C0397DA240}" destId="{5BBE2704-6FD8-48E1-8E4F-095EB120BABA}" srcOrd="0" destOrd="0" presId="urn:microsoft.com/office/officeart/2005/8/layout/hierarchy1"/>
    <dgm:cxn modelId="{591EC8C8-DA17-4902-820C-079460F43F03}" type="presParOf" srcId="{5BBE2704-6FD8-48E1-8E4F-095EB120BABA}" destId="{C6A0CB03-BAF1-4170-BB07-5196DBBC626C}" srcOrd="0" destOrd="0" presId="urn:microsoft.com/office/officeart/2005/8/layout/hierarchy1"/>
    <dgm:cxn modelId="{0FF93672-427F-43A4-9AEB-4024083FC9EB}" type="presParOf" srcId="{C6A0CB03-BAF1-4170-BB07-5196DBBC626C}" destId="{7A227122-FFEB-4FE3-B4DF-F991BC326F1F}" srcOrd="0" destOrd="0" presId="urn:microsoft.com/office/officeart/2005/8/layout/hierarchy1"/>
    <dgm:cxn modelId="{3DD92964-C752-42DB-94E9-4919D5B1FB3E}" type="presParOf" srcId="{C6A0CB03-BAF1-4170-BB07-5196DBBC626C}" destId="{AD7D3D8C-F109-4A53-9CFF-577C41CB809C}" srcOrd="1" destOrd="0" presId="urn:microsoft.com/office/officeart/2005/8/layout/hierarchy1"/>
    <dgm:cxn modelId="{FE7E69A5-9451-4048-BCEB-B568BEBAD826}" type="presParOf" srcId="{5BBE2704-6FD8-48E1-8E4F-095EB120BABA}" destId="{23CA15C4-7AFF-4C8C-A31C-617101D6B63F}" srcOrd="1" destOrd="0" presId="urn:microsoft.com/office/officeart/2005/8/layout/hierarchy1"/>
    <dgm:cxn modelId="{7AEE5814-B95B-4923-AE0C-C03B869E1502}" type="presParOf" srcId="{66A8BAC4-61CD-475C-B44F-C7C0397DA240}" destId="{967A8684-D1B9-4C33-8D46-76F7C9866383}" srcOrd="1" destOrd="0" presId="urn:microsoft.com/office/officeart/2005/8/layout/hierarchy1"/>
    <dgm:cxn modelId="{DFB21694-A882-45F2-A3FF-0A652777E2F1}" type="presParOf" srcId="{967A8684-D1B9-4C33-8D46-76F7C9866383}" destId="{B82D07CD-4D97-41C6-A0B4-F6837483E477}" srcOrd="0" destOrd="0" presId="urn:microsoft.com/office/officeart/2005/8/layout/hierarchy1"/>
    <dgm:cxn modelId="{F7BE515A-C998-4BFA-A475-BF0B2235F0D4}" type="presParOf" srcId="{B82D07CD-4D97-41C6-A0B4-F6837483E477}" destId="{A2E2309A-8AA6-4A8E-9058-71E0EDB8C7A8}" srcOrd="0" destOrd="0" presId="urn:microsoft.com/office/officeart/2005/8/layout/hierarchy1"/>
    <dgm:cxn modelId="{9B17A549-7D93-414E-9A4A-00DC405B4E20}" type="presParOf" srcId="{B82D07CD-4D97-41C6-A0B4-F6837483E477}" destId="{625BC2A1-F626-4027-ADA1-FC8F429FDCEB}" srcOrd="1" destOrd="0" presId="urn:microsoft.com/office/officeart/2005/8/layout/hierarchy1"/>
    <dgm:cxn modelId="{5E441FA6-9CAE-41D3-AD48-8C77A7AB62E1}" type="presParOf" srcId="{967A8684-D1B9-4C33-8D46-76F7C9866383}" destId="{2D72DF3E-265A-4DBB-82E7-54C347253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D67C5-6C8F-4DF2-BB5C-B3F91E9E89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8A202A-A591-42E0-A971-7157900535D3}">
      <dgm:prSet/>
      <dgm:spPr/>
      <dgm:t>
        <a:bodyPr/>
        <a:lstStyle/>
        <a:p>
          <a:r>
            <a:rPr lang="ru-RU"/>
            <a:t>Ответы на эти задания формулируются и записываются экзаменуемым самостоятельно в развёрнутой форме. Задания этой части работы нацелены на выявление выпускников, имеющих наиболее высокий уровень обществоведческой подготовки.</a:t>
          </a:r>
          <a:endParaRPr lang="en-US"/>
        </a:p>
      </dgm:t>
    </dgm:pt>
    <dgm:pt modelId="{6065E0A4-E059-4C8E-A493-58207E31F50F}" type="parTrans" cxnId="{76DC94F5-8010-4646-AB44-D0D206B4B129}">
      <dgm:prSet/>
      <dgm:spPr/>
      <dgm:t>
        <a:bodyPr/>
        <a:lstStyle/>
        <a:p>
          <a:endParaRPr lang="en-US"/>
        </a:p>
      </dgm:t>
    </dgm:pt>
    <dgm:pt modelId="{B1BFC348-9ADD-4426-8809-6CA519AA3FC5}" type="sibTrans" cxnId="{76DC94F5-8010-4646-AB44-D0D206B4B129}">
      <dgm:prSet/>
      <dgm:spPr/>
      <dgm:t>
        <a:bodyPr/>
        <a:lstStyle/>
        <a:p>
          <a:endParaRPr lang="en-US"/>
        </a:p>
      </dgm:t>
    </dgm:pt>
    <dgm:pt modelId="{F4986F23-7107-4605-9DEC-E2B1867CF81A}">
      <dgm:prSet/>
      <dgm:spPr/>
      <dgm:t>
        <a:bodyPr/>
        <a:lstStyle/>
        <a:p>
          <a:r>
            <a:rPr lang="ru-RU"/>
            <a:t>Результаты выполнения заданий части 1 обрабатываются автоматически. Ответы на задания части 2 анализируются и оцениваются экспертами на основе специально разработанных критериев.</a:t>
          </a:r>
          <a:endParaRPr lang="en-US"/>
        </a:p>
      </dgm:t>
    </dgm:pt>
    <dgm:pt modelId="{A6EB2AD0-C581-4091-8CD7-3D81CA187B92}" type="parTrans" cxnId="{B226D349-97EF-47D6-A558-A1008B23ED73}">
      <dgm:prSet/>
      <dgm:spPr/>
      <dgm:t>
        <a:bodyPr/>
        <a:lstStyle/>
        <a:p>
          <a:endParaRPr lang="en-US"/>
        </a:p>
      </dgm:t>
    </dgm:pt>
    <dgm:pt modelId="{8FFB0099-E0D1-4B31-B6C1-2E186A964776}" type="sibTrans" cxnId="{B226D349-97EF-47D6-A558-A1008B23ED73}">
      <dgm:prSet/>
      <dgm:spPr/>
      <dgm:t>
        <a:bodyPr/>
        <a:lstStyle/>
        <a:p>
          <a:endParaRPr lang="en-US"/>
        </a:p>
      </dgm:t>
    </dgm:pt>
    <dgm:pt modelId="{C0B14CBE-4BE3-4233-A755-967967CE7274}" type="pres">
      <dgm:prSet presAssocID="{177D67C5-6C8F-4DF2-BB5C-B3F91E9E8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91885-F9B1-46A0-B42D-2D4DE30128B8}" type="pres">
      <dgm:prSet presAssocID="{F58A202A-A591-42E0-A971-7157900535D3}" presName="hierRoot1" presStyleCnt="0"/>
      <dgm:spPr/>
    </dgm:pt>
    <dgm:pt modelId="{05C33EAF-E484-4355-BCD2-7ED584147222}" type="pres">
      <dgm:prSet presAssocID="{F58A202A-A591-42E0-A971-7157900535D3}" presName="composite" presStyleCnt="0"/>
      <dgm:spPr/>
    </dgm:pt>
    <dgm:pt modelId="{6FD314AF-E1B7-4735-91D3-51D2E2259390}" type="pres">
      <dgm:prSet presAssocID="{F58A202A-A591-42E0-A971-7157900535D3}" presName="background" presStyleLbl="node0" presStyleIdx="0" presStyleCnt="2"/>
      <dgm:spPr/>
    </dgm:pt>
    <dgm:pt modelId="{5ABFD174-480E-4388-9761-952913C99CCE}" type="pres">
      <dgm:prSet presAssocID="{F58A202A-A591-42E0-A971-7157900535D3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2FA9FA-42E1-488C-9EA6-8E77BC498680}" type="pres">
      <dgm:prSet presAssocID="{F58A202A-A591-42E0-A971-7157900535D3}" presName="hierChild2" presStyleCnt="0"/>
      <dgm:spPr/>
    </dgm:pt>
    <dgm:pt modelId="{6B6093CC-9767-403F-AB58-A155E422CDD0}" type="pres">
      <dgm:prSet presAssocID="{F4986F23-7107-4605-9DEC-E2B1867CF81A}" presName="hierRoot1" presStyleCnt="0"/>
      <dgm:spPr/>
    </dgm:pt>
    <dgm:pt modelId="{3F890D90-3F6A-4BBB-BA87-351EEE6B67AB}" type="pres">
      <dgm:prSet presAssocID="{F4986F23-7107-4605-9DEC-E2B1867CF81A}" presName="composite" presStyleCnt="0"/>
      <dgm:spPr/>
    </dgm:pt>
    <dgm:pt modelId="{A1551A78-956A-47CB-8DC3-F7D2468AED9D}" type="pres">
      <dgm:prSet presAssocID="{F4986F23-7107-4605-9DEC-E2B1867CF81A}" presName="background" presStyleLbl="node0" presStyleIdx="1" presStyleCnt="2"/>
      <dgm:spPr/>
    </dgm:pt>
    <dgm:pt modelId="{BB291D53-5A6B-451C-A8CE-7CA01AD8C134}" type="pres">
      <dgm:prSet presAssocID="{F4986F23-7107-4605-9DEC-E2B1867CF81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E222C-1BF7-4027-AC6D-453A7FB5F317}" type="pres">
      <dgm:prSet presAssocID="{F4986F23-7107-4605-9DEC-E2B1867CF81A}" presName="hierChild2" presStyleCnt="0"/>
      <dgm:spPr/>
    </dgm:pt>
  </dgm:ptLst>
  <dgm:cxnLst>
    <dgm:cxn modelId="{934D981A-EDCA-483A-A6D1-FC878E9FEA4A}" type="presOf" srcId="{F4986F23-7107-4605-9DEC-E2B1867CF81A}" destId="{BB291D53-5A6B-451C-A8CE-7CA01AD8C134}" srcOrd="0" destOrd="0" presId="urn:microsoft.com/office/officeart/2005/8/layout/hierarchy1"/>
    <dgm:cxn modelId="{AFE88638-2B22-4E19-999B-85D084ACF68F}" type="presOf" srcId="{177D67C5-6C8F-4DF2-BB5C-B3F91E9E8909}" destId="{C0B14CBE-4BE3-4233-A755-967967CE7274}" srcOrd="0" destOrd="0" presId="urn:microsoft.com/office/officeart/2005/8/layout/hierarchy1"/>
    <dgm:cxn modelId="{B226D349-97EF-47D6-A558-A1008B23ED73}" srcId="{177D67C5-6C8F-4DF2-BB5C-B3F91E9E8909}" destId="{F4986F23-7107-4605-9DEC-E2B1867CF81A}" srcOrd="1" destOrd="0" parTransId="{A6EB2AD0-C581-4091-8CD7-3D81CA187B92}" sibTransId="{8FFB0099-E0D1-4B31-B6C1-2E186A964776}"/>
    <dgm:cxn modelId="{A50F19D8-3B3D-4287-90C8-BBCF4EAEDBF6}" type="presOf" srcId="{F58A202A-A591-42E0-A971-7157900535D3}" destId="{5ABFD174-480E-4388-9761-952913C99CCE}" srcOrd="0" destOrd="0" presId="urn:microsoft.com/office/officeart/2005/8/layout/hierarchy1"/>
    <dgm:cxn modelId="{76DC94F5-8010-4646-AB44-D0D206B4B129}" srcId="{177D67C5-6C8F-4DF2-BB5C-B3F91E9E8909}" destId="{F58A202A-A591-42E0-A971-7157900535D3}" srcOrd="0" destOrd="0" parTransId="{6065E0A4-E059-4C8E-A493-58207E31F50F}" sibTransId="{B1BFC348-9ADD-4426-8809-6CA519AA3FC5}"/>
    <dgm:cxn modelId="{121B42E1-2B50-4BCE-A759-679D03E4B001}" type="presParOf" srcId="{C0B14CBE-4BE3-4233-A755-967967CE7274}" destId="{A7091885-F9B1-46A0-B42D-2D4DE30128B8}" srcOrd="0" destOrd="0" presId="urn:microsoft.com/office/officeart/2005/8/layout/hierarchy1"/>
    <dgm:cxn modelId="{38C1FF1A-1075-4EB5-AC48-3BABFE8F5A8A}" type="presParOf" srcId="{A7091885-F9B1-46A0-B42D-2D4DE30128B8}" destId="{05C33EAF-E484-4355-BCD2-7ED584147222}" srcOrd="0" destOrd="0" presId="urn:microsoft.com/office/officeart/2005/8/layout/hierarchy1"/>
    <dgm:cxn modelId="{99242A98-E75F-47BC-A929-1640252C208B}" type="presParOf" srcId="{05C33EAF-E484-4355-BCD2-7ED584147222}" destId="{6FD314AF-E1B7-4735-91D3-51D2E2259390}" srcOrd="0" destOrd="0" presId="urn:microsoft.com/office/officeart/2005/8/layout/hierarchy1"/>
    <dgm:cxn modelId="{0C132D1F-E03F-4324-BF74-5D780C1FC34D}" type="presParOf" srcId="{05C33EAF-E484-4355-BCD2-7ED584147222}" destId="{5ABFD174-480E-4388-9761-952913C99CCE}" srcOrd="1" destOrd="0" presId="urn:microsoft.com/office/officeart/2005/8/layout/hierarchy1"/>
    <dgm:cxn modelId="{55FBAF9B-C8DF-4C95-BE72-5EA68798CE54}" type="presParOf" srcId="{A7091885-F9B1-46A0-B42D-2D4DE30128B8}" destId="{A12FA9FA-42E1-488C-9EA6-8E77BC498680}" srcOrd="1" destOrd="0" presId="urn:microsoft.com/office/officeart/2005/8/layout/hierarchy1"/>
    <dgm:cxn modelId="{559590AC-3E78-4F13-A9B9-D471DF54101F}" type="presParOf" srcId="{C0B14CBE-4BE3-4233-A755-967967CE7274}" destId="{6B6093CC-9767-403F-AB58-A155E422CDD0}" srcOrd="1" destOrd="0" presId="urn:microsoft.com/office/officeart/2005/8/layout/hierarchy1"/>
    <dgm:cxn modelId="{B542BA3B-510F-41BD-AC55-BF0C78793A55}" type="presParOf" srcId="{6B6093CC-9767-403F-AB58-A155E422CDD0}" destId="{3F890D90-3F6A-4BBB-BA87-351EEE6B67AB}" srcOrd="0" destOrd="0" presId="urn:microsoft.com/office/officeart/2005/8/layout/hierarchy1"/>
    <dgm:cxn modelId="{D650B11F-82C0-432E-9028-2DC6136A215A}" type="presParOf" srcId="{3F890D90-3F6A-4BBB-BA87-351EEE6B67AB}" destId="{A1551A78-956A-47CB-8DC3-F7D2468AED9D}" srcOrd="0" destOrd="0" presId="urn:microsoft.com/office/officeart/2005/8/layout/hierarchy1"/>
    <dgm:cxn modelId="{0139CABF-2510-424C-A68D-A3D6E93420B1}" type="presParOf" srcId="{3F890D90-3F6A-4BBB-BA87-351EEE6B67AB}" destId="{BB291D53-5A6B-451C-A8CE-7CA01AD8C134}" srcOrd="1" destOrd="0" presId="urn:microsoft.com/office/officeart/2005/8/layout/hierarchy1"/>
    <dgm:cxn modelId="{77058519-D93F-45CC-BD1E-1768C622AF29}" type="presParOf" srcId="{6B6093CC-9767-403F-AB58-A155E422CDD0}" destId="{E7AE222C-1BF7-4027-AC6D-453A7FB5F3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3A9E3-8A84-4DB4-BEFA-FBBC7379BA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110424-0022-4CF5-963B-D7DBAE03499B}">
      <dgm:prSet/>
      <dgm:spPr/>
      <dgm:t>
        <a:bodyPr/>
        <a:lstStyle/>
        <a:p>
          <a:r>
            <a:rPr lang="ru-RU"/>
            <a:t>9. Максимальный балл изменён с 64 до 57 баллов.</a:t>
          </a:r>
          <a:endParaRPr lang="en-US"/>
        </a:p>
      </dgm:t>
    </dgm:pt>
    <dgm:pt modelId="{79053730-1D49-43A9-9BD5-053C61C050C2}" type="parTrans" cxnId="{21A911B5-4978-4DE1-B4D4-C7B4766A6912}">
      <dgm:prSet/>
      <dgm:spPr/>
      <dgm:t>
        <a:bodyPr/>
        <a:lstStyle/>
        <a:p>
          <a:endParaRPr lang="en-US"/>
        </a:p>
      </dgm:t>
    </dgm:pt>
    <dgm:pt modelId="{F1490EAD-1AF3-41A6-B52D-AD132DDB6DF4}" type="sibTrans" cxnId="{21A911B5-4978-4DE1-B4D4-C7B4766A6912}">
      <dgm:prSet/>
      <dgm:spPr/>
      <dgm:t>
        <a:bodyPr/>
        <a:lstStyle/>
        <a:p>
          <a:endParaRPr lang="en-US"/>
        </a:p>
      </dgm:t>
    </dgm:pt>
    <dgm:pt modelId="{01389A18-3EBB-4FA9-8174-C60A054B07A2}">
      <dgm:prSet/>
      <dgm:spPr/>
      <dgm:t>
        <a:bodyPr/>
        <a:lstStyle/>
        <a:p>
          <a:r>
            <a:rPr lang="ru-RU"/>
            <a:t>10. Общее время выполнения работы сокращено с 235 до 210 минут.</a:t>
          </a:r>
          <a:endParaRPr lang="en-US"/>
        </a:p>
      </dgm:t>
    </dgm:pt>
    <dgm:pt modelId="{B864749C-9122-4D17-A6FD-B331230B13DD}" type="parTrans" cxnId="{6B9622E6-46B4-4275-B788-71E3F051DF4A}">
      <dgm:prSet/>
      <dgm:spPr/>
      <dgm:t>
        <a:bodyPr/>
        <a:lstStyle/>
        <a:p>
          <a:endParaRPr lang="en-US"/>
        </a:p>
      </dgm:t>
    </dgm:pt>
    <dgm:pt modelId="{C27AB3C8-B2A2-4C05-B0B9-58B845EFDA81}" type="sibTrans" cxnId="{6B9622E6-46B4-4275-B788-71E3F051DF4A}">
      <dgm:prSet/>
      <dgm:spPr/>
      <dgm:t>
        <a:bodyPr/>
        <a:lstStyle/>
        <a:p>
          <a:endParaRPr lang="en-US"/>
        </a:p>
      </dgm:t>
    </dgm:pt>
    <dgm:pt modelId="{69FA05CD-127D-4A8B-9DC2-5F7E8D4CECB3}" type="pres">
      <dgm:prSet presAssocID="{9633A9E3-8A84-4DB4-BEFA-FBBC7379BA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41EA7-2C21-41EA-B5B4-D4DB19F9A714}" type="pres">
      <dgm:prSet presAssocID="{F0110424-0022-4CF5-963B-D7DBAE0349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245D7-6182-4577-B766-5998F1F30209}" type="pres">
      <dgm:prSet presAssocID="{F1490EAD-1AF3-41A6-B52D-AD132DDB6DF4}" presName="spacer" presStyleCnt="0"/>
      <dgm:spPr/>
    </dgm:pt>
    <dgm:pt modelId="{4BAFF566-76DA-421D-886A-962A6F29F647}" type="pres">
      <dgm:prSet presAssocID="{01389A18-3EBB-4FA9-8174-C60A054B07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A08D3-BC32-43BF-8DEA-59F2C605AD9C}" type="presOf" srcId="{01389A18-3EBB-4FA9-8174-C60A054B07A2}" destId="{4BAFF566-76DA-421D-886A-962A6F29F647}" srcOrd="0" destOrd="0" presId="urn:microsoft.com/office/officeart/2005/8/layout/vList2"/>
    <dgm:cxn modelId="{0F27136B-B81A-4936-917C-DEEFC7720F0B}" type="presOf" srcId="{F0110424-0022-4CF5-963B-D7DBAE03499B}" destId="{6F241EA7-2C21-41EA-B5B4-D4DB19F9A714}" srcOrd="0" destOrd="0" presId="urn:microsoft.com/office/officeart/2005/8/layout/vList2"/>
    <dgm:cxn modelId="{6B9622E6-46B4-4275-B788-71E3F051DF4A}" srcId="{9633A9E3-8A84-4DB4-BEFA-FBBC7379BA8C}" destId="{01389A18-3EBB-4FA9-8174-C60A054B07A2}" srcOrd="1" destOrd="0" parTransId="{B864749C-9122-4D17-A6FD-B331230B13DD}" sibTransId="{C27AB3C8-B2A2-4C05-B0B9-58B845EFDA81}"/>
    <dgm:cxn modelId="{21A911B5-4978-4DE1-B4D4-C7B4766A6912}" srcId="{9633A9E3-8A84-4DB4-BEFA-FBBC7379BA8C}" destId="{F0110424-0022-4CF5-963B-D7DBAE03499B}" srcOrd="0" destOrd="0" parTransId="{79053730-1D49-43A9-9BD5-053C61C050C2}" sibTransId="{F1490EAD-1AF3-41A6-B52D-AD132DDB6DF4}"/>
    <dgm:cxn modelId="{9783942C-B505-48F6-B5FA-2B5A2EFAEA89}" type="presOf" srcId="{9633A9E3-8A84-4DB4-BEFA-FBBC7379BA8C}" destId="{69FA05CD-127D-4A8B-9DC2-5F7E8D4CECB3}" srcOrd="0" destOrd="0" presId="urn:microsoft.com/office/officeart/2005/8/layout/vList2"/>
    <dgm:cxn modelId="{97ED57C4-E220-4A27-BFD1-DC0135A409A4}" type="presParOf" srcId="{69FA05CD-127D-4A8B-9DC2-5F7E8D4CECB3}" destId="{6F241EA7-2C21-41EA-B5B4-D4DB19F9A714}" srcOrd="0" destOrd="0" presId="urn:microsoft.com/office/officeart/2005/8/layout/vList2"/>
    <dgm:cxn modelId="{070F4859-4148-4961-AA0F-A5CF7BBC35BD}" type="presParOf" srcId="{69FA05CD-127D-4A8B-9DC2-5F7E8D4CECB3}" destId="{B00245D7-6182-4577-B766-5998F1F30209}" srcOrd="1" destOrd="0" presId="urn:microsoft.com/office/officeart/2005/8/layout/vList2"/>
    <dgm:cxn modelId="{BE54F2CE-403A-4805-8328-C5C969B3288E}" type="presParOf" srcId="{69FA05CD-127D-4A8B-9DC2-5F7E8D4CECB3}" destId="{4BAFF566-76DA-421D-886A-962A6F29F6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7122-FFEB-4FE3-B4DF-F991BC326F1F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D3D8C-F109-4A53-9CFF-577C41CB809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1. Из части 1 КИМ </a:t>
          </a:r>
          <a:r>
            <a:rPr lang="ru-RU" sz="2600" b="1" kern="1200"/>
            <a:t>исключены </a:t>
          </a:r>
          <a:r>
            <a:rPr lang="ru-RU" sz="2600" kern="1200"/>
            <a:t>задания 1, 2 и 20 по нумерации 2021 г.</a:t>
          </a:r>
          <a:endParaRPr lang="en-US" sz="2600" kern="1200"/>
        </a:p>
      </dsp:txBody>
      <dsp:txXfrm>
        <a:off x="608661" y="692298"/>
        <a:ext cx="4508047" cy="2799040"/>
      </dsp:txXfrm>
    </dsp:sp>
    <dsp:sp modelId="{A2E2309A-8AA6-4A8E-9058-71E0EDB8C7A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BC2A1-F626-4027-ADA1-FC8F429FDCE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2. Задание с кратким ответом на анализ графика спроса и предложения(задание 10 в КИМ 2021 г.) </a:t>
          </a:r>
          <a:r>
            <a:rPr lang="ru-RU" sz="2600" b="1" kern="1200"/>
            <a:t>преобразовано</a:t>
          </a:r>
          <a:r>
            <a:rPr lang="ru-RU" sz="2600" kern="1200"/>
            <a:t> в задание с развёрнутым ответом (задание 21 по нумерации 2022 г.).</a:t>
          </a:r>
          <a:endParaRPr lang="en-US" sz="26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314AF-E1B7-4735-91D3-51D2E225939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FD174-480E-4388-9761-952913C99CC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Ответы на эти задания формулируются и записываются экзаменуемым самостоятельно в развёрнутой форме. Задания этой части работы нацелены на выявление выпускников, имеющих наиболее высокий уровень обществоведческой подготовки.</a:t>
          </a:r>
          <a:endParaRPr lang="en-US" sz="2000" kern="1200"/>
        </a:p>
      </dsp:txBody>
      <dsp:txXfrm>
        <a:off x="696297" y="538547"/>
        <a:ext cx="4171627" cy="2590157"/>
      </dsp:txXfrm>
    </dsp:sp>
    <dsp:sp modelId="{A1551A78-956A-47CB-8DC3-F7D2468AED9D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91D53-5A6B-451C-A8CE-7CA01AD8C134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Результаты выполнения заданий части 1 обрабатываются автоматически. Ответы на задания части 2 анализируются и оцениваются экспертами на основе специально разработанных критериев.</a:t>
          </a:r>
          <a:endParaRPr lang="en-US" sz="2000" kern="1200"/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41EA7-2C21-41EA-B5B4-D4DB19F9A714}">
      <dsp:nvSpPr>
        <dsp:cNvPr id="0" name=""/>
        <dsp:cNvSpPr/>
      </dsp:nvSpPr>
      <dsp:spPr>
        <a:xfrm>
          <a:off x="0" y="5015"/>
          <a:ext cx="6263640" cy="26926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9. Максимальный балл изменён с 64 до 57 баллов.</a:t>
          </a:r>
          <a:endParaRPr lang="en-US" sz="3800" kern="1200"/>
        </a:p>
      </dsp:txBody>
      <dsp:txXfrm>
        <a:off x="131442" y="136457"/>
        <a:ext cx="6000756" cy="2429724"/>
      </dsp:txXfrm>
    </dsp:sp>
    <dsp:sp modelId="{4BAFF566-76DA-421D-886A-962A6F29F647}">
      <dsp:nvSpPr>
        <dsp:cNvPr id="0" name=""/>
        <dsp:cNvSpPr/>
      </dsp:nvSpPr>
      <dsp:spPr>
        <a:xfrm>
          <a:off x="0" y="2807063"/>
          <a:ext cx="6263640" cy="269260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/>
            <a:t>10. Общее время выполнения работы сокращено с 235 до 210 минут.</a:t>
          </a:r>
          <a:endParaRPr lang="en-US" sz="3800" kern="1200"/>
        </a:p>
      </dsp:txBody>
      <dsp:txXfrm>
        <a:off x="131442" y="2938505"/>
        <a:ext cx="6000756" cy="242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298E7-DA93-40E8-A675-1C3B0071D52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9994F-FC8F-40F9-98A6-460CDD61B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3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9994F-FC8F-40F9-98A6-460CDD61B9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1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5F2E8-E061-48C9-AFF6-F2B5E3FD1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A4D70D-924D-4228-BB0D-A8E3CC164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8E3B9-8E4F-456D-AC2B-75D85ED5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36FBA1-17F7-45FA-A233-B98B74B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10AE5-5949-4D05-BCDF-5B708081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1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F15B7-6BD2-4703-BD14-CBA0D2FD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BE931-433B-4F79-B8CB-ED080EC1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B3FFF-E579-4EA2-B71C-61CAF034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A1B02-27B3-438B-A84C-78CF65E8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2D3EB4-458C-4DE0-A089-FD6CB9DF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F80A49-B064-4A1E-BD41-71E630E2A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844E9-8875-46C8-839C-1F7E133BB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9F2A8-C9DA-40B5-8E7B-7D5D3E66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C4CE1-CCF5-4C62-BDEF-C55F911B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63CFB2-EF27-47B2-8033-EFCA3511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A5318-52CA-4686-B9E9-9576748E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C75DE-FE8C-45E1-B89A-FAA4AB7C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94F10-7C6C-445D-9264-8CD0B07C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1D130-2430-43B1-9A82-3A0347F8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8AEA4-BD68-4B51-926D-FB5064E4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33DB8-624E-40C2-89B6-F84FF119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CAE481-BEFE-4BE2-9AF0-BC553D073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4FC06-04DD-4C56-9A95-25AFE62A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D2D-2B2D-4AEA-B534-EE5F8071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D8F97-77BA-4A45-BDAF-CEAEDFDF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7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CF9D7-B0BF-4048-B3A8-1B5825AC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5B326-E998-4478-82D8-1EF4AAEB6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536650-F7E5-46A9-9F1C-45497C660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865552-C6B0-4ADE-AAFF-EFA8BD24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10D2E-6CA6-431C-A063-6E9161D8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169091-2849-4754-9222-03EB60B5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9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6DA98-139C-44CE-921C-4656CB5F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3A6F5A-A892-47AC-9A46-C24B3225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EB9362-2A16-45E1-9E58-46BC27A35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98C8A5-2A75-4258-96A0-CD7F77FC6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7AF2F3-DA2D-41DF-BAA6-540F97CEE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550BF4-5739-4FBD-BF83-7664A11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0ECB51-6C26-4DD2-9576-A1202CC5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D45AE5-B09D-4E33-837C-573EE772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C180B-3513-46F7-B71B-1ADAB789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26C46D-24F9-450E-9DBE-08FD04C7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F7AAC-392D-49FC-82C9-0DD25B8B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1A658D-86A3-44DE-94D4-CEC4CFE8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6634D8-D6F7-4B20-A200-47F22C62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FD3957-F424-4409-9A45-1793674F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1325E-88F9-4230-8121-7B7A7B8A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5AD88-1D2E-4FCC-903C-2EF94A2D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3E107-A4F4-4242-8F30-3D3488CC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0036F7-9732-4A15-B841-D01A488F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A4ECB-6120-40E6-84FC-8BF06005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2D74A-6852-4A23-BDF4-99C5934F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FD262-5171-4166-B957-877398C4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8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B9224-5FD3-4E87-A434-6B73167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C12D5B-B609-4300-870E-9CFE2C7A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D6EDA7-E029-4CED-8392-832258CD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33E86E-AB28-4609-AB92-C5F6BA5F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C36A2-5C50-43D6-8263-22A00335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F41F4-E3AB-4A93-A52D-692986C2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8948-C778-43B5-A85D-137752E3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7D49F-A09A-4FBF-A3F3-22736F2A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0035D-6D5A-4DD5-97CB-537D46228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72A7-BE37-4EC5-87C5-ED29EFA7CC8B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F2AEF-992F-4D44-9AE1-3FF3C7FEC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0154B-1489-4D21-B75D-500C8A2C0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1112-1250-4E70-BF18-1987AD6C0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obshestvoznanie/58235-demoversiya-ege-2020-po-obschestvoznaniyu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5602E9-4AA8-470E-9A13-3064B3F65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4" descr="C:\Users\user\Pictures\dubnaadm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78" b="20643"/>
          <a:stretch/>
        </p:blipFill>
        <p:spPr bwMode="auto">
          <a:xfrm>
            <a:off x="9598188" y="196455"/>
            <a:ext cx="2592288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0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D50E8-150A-4676-81A0-44445878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приведён перечень признаков. Все они, за исключением двух, характеризуют динамичный характер общества.</a:t>
            </a:r>
            <a:b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13" name="Graphic 6" descr="User Network">
            <a:extLst>
              <a:ext uri="{FF2B5EF4-FFF2-40B4-BE49-F238E27FC236}">
                <a16:creationId xmlns:a16="http://schemas.microsoft.com/office/drawing/2014/main" id="{6BE8F169-9633-4938-98EA-9D48201BBC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C8939F82-963C-4E82-9F0A-A31CD9A2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с природой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2) 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общественных отношений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3) 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мобильность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4) 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отмена устаревших норм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5) </a:t>
            </a:r>
            <a:r>
              <a:rPr lang="ru-RU" sz="2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социальной организации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6) </a:t>
            </a:r>
            <a:r>
              <a:rPr lang="ru-RU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социальных институтов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два признака, «выпадающих» из общего ряда, и запишите в таблицу цифры, под которыми они указаны.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6059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4C1E-5132-4521-94BE-37D658C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вариантах КИМ задания данной части, проверяющие элементы содержания одного и того же тематического модуля, находятся под одинаковыми номерами.</a:t>
            </a:r>
            <a:endParaRPr lang="ru-RU" sz="25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0FEAB-A36E-42FC-A08F-08D9D9B24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2–16 представляют традиционные пять тематических модулей обществоведческого курса: «Человек и общество, включая «Познание и духовную культуру» (задания 2–4), «Экономика» (задания 5–7), «Социальные отношения» (задания 8, 9), «Политика» (задания 10, 11, 13), «Правовое регулирование общественных отношений в Российской Федерации» (задания 12, 14–16).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Отметим, что задание 12 во всех вариантах проверяет знание основ конституционного строя Российской Федерации, прав и свобод человека и гражданина (позиция 5.4 кодификатора элементов содержания, проверяемых на едином государственном экзамене по обществознанию), а задание 13 – позиции 4.14 и 4.15 кодификатора элементов содержания, проверяемых на едином государственном экзамене по обществознанию.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197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15908-987C-458C-983C-24CD849B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ru-RU" sz="2300" b="1">
                <a:solidFill>
                  <a:schemeClr val="bg1"/>
                </a:solidFill>
              </a:rPr>
              <a:t>№ 5. </a:t>
            </a:r>
            <a:r>
              <a:rPr lang="ru-RU" sz="2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верные суждения о финансовых институтах и запишите цифры, под которыми они указаны</a:t>
            </a:r>
            <a:r>
              <a:rPr lang="ru-RU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>
              <a:solidFill>
                <a:schemeClr val="bg1"/>
              </a:solidFill>
            </a:endParaRPr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:a16="http://schemas.microsoft.com/office/drawing/2014/main" id="{F6DB8FCE-46FD-46AD-8ECC-E9429659BB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EAED77B0-D9F4-4994-873F-67C4B926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Коммерческие банки занимаются производством материальных благ, торговлей и страхованием имущества.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Паевые инвестиционные фонды объединяют средства для совместного приобретения активов и раздела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этим рисков, прибыли или убытков.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Целью деятельности Банка России является защита и обеспечение устойчивости рубля.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Банк России осуществляет надзор за деятельностью кредитных организаций и банковских групп.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Коммерческие банки осуществляют эмиссию денег.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(234)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3141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9F8F-051C-4E8C-A87E-1497A86B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2500" b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17–20 объединены в составное задание с фрагментом научно- популярного текста или нормативного правового акта</a:t>
            </a:r>
            <a:r>
              <a:rPr lang="ru-RU" sz="25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5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5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>
              <a:solidFill>
                <a:srgbClr val="FFFFFF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954178C-F371-439B-A042-4969ABC7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Задание 17 направлено на выявление умений находить, осознанно воспринимать и точно воспроизводить информацию, содержащуюся в тексте в явном виде.</a:t>
            </a:r>
          </a:p>
          <a:p>
            <a:pPr>
              <a:spcAft>
                <a:spcPts val="0"/>
              </a:spcAft>
            </a:pPr>
            <a:r>
              <a:rPr lang="en-US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18 проверяет умение самостоятельно раскрывать смысл ключевых обществоведческих понятий. </a:t>
            </a:r>
            <a:endParaRPr lang="en-US" sz="1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19 нацеливает на применение полученных знаний, в том числе выявление связей социальных объектов, процессов и конкретизацию (иллюстрацию и т.п.) примерами отдельных положений текста с опорой на контекстные обществоведческие знания, факты социальной жизни и личный социальный опыт. </a:t>
            </a:r>
            <a:endParaRPr lang="en-US" sz="19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20 предполагает использование информации из текста и контекстных обществоведческих знаний в другой познавательной ситуации, самостоятельное формулирование и аргументацию оценочных, прогностических и иных суждений, связанных с проблематикой текста.</a:t>
            </a:r>
            <a:endParaRPr lang="ru-RU" sz="19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211771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91CEC-8ED0-432F-9869-191642DF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Задание 21 предполагает анализ рисунка (графического изображения, иллюстрирующего изменение спроса/предложения). Экзаменуемый должен осуществить поиск социальной информации и выполнить задания, связанные с соответствующим рисунком</a:t>
            </a: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90267D-B273-441E-AE02-463E09D1F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5" t="25613" r="50000" b="39471"/>
          <a:stretch/>
        </p:blipFill>
        <p:spPr>
          <a:xfrm>
            <a:off x="4200079" y="1512487"/>
            <a:ext cx="7902362" cy="34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D6FD-4D3C-4D53-A253-A7A1BF31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1055077"/>
            <a:ext cx="2950026" cy="56411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Задание-задача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порядковым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номером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22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требует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анализа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представленной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информации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в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том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числе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статистической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графической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объяснения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связи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социальных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объектов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процессов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формулирования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аргументации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самостоятельных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оценочных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прогностических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иных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суждений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объяснений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выводов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выполнении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этого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задания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проверяется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умение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применять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обществоведческие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знания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решении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познавательных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задач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актуальным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социальным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проблемам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84954-3A96-4B20-A91F-EA95D592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658691"/>
            <a:ext cx="7225748" cy="35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544C-1DC8-4932-984C-6ECEEF4B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1"/>
            <a:ext cx="3182940" cy="4429403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6. В часть 2 включено задание с развёрнутым ответом по Конституции Российской Федерации и законодательству Российской Федерации (задание 23 по нумерации </a:t>
            </a:r>
            <a:br>
              <a:rPr lang="ru-RU" sz="24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ru-RU" sz="24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2022 г.). </a:t>
            </a:r>
            <a:br>
              <a:rPr lang="ru-RU" sz="24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78AFC-B228-4998-87D6-432413F0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961973"/>
            <a:ext cx="3200451" cy="45701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FEFFFF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ru-RU" sz="2400" dirty="0">
              <a:solidFill>
                <a:srgbClr val="FE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245DF-E477-4EAD-B2E5-B69E7435F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7" t="22352" r="30081" b="47310"/>
          <a:stretch/>
        </p:blipFill>
        <p:spPr>
          <a:xfrm>
            <a:off x="4998268" y="1966336"/>
            <a:ext cx="6539075" cy="34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49B6-BD2B-43AF-B443-22283E15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Составное задание 24–25 проверяет умение подготавливать доклад по определённой теме.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8D1B9-872B-49D1-AC99-A275903E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24 требует составления плана развёрнутого ответа по конкретной теме обществоведческого курса, а также привлечения изученных теоретических положений общественных наук для объяснения и конкретизации примерами различных социальных явлений.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(задание 24) рассматривается как основа доклада по заданной теме.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и требования задания 25 конкретизируют отдельные аспекты заданной темы, в том числе применительно к реалиям современного российского общества и государства.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609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43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12648-DB74-462D-AD7C-7C4D073C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b="1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Задание на составление плана развёрнутого ответа по предложенной теме (задание 28 в КИМ ЕГЭ 2021 г.) включено в составное задание, соединившее в себе составление плана и элементы мини-сочинения (задания 24 и 25 по нумерации 2022 г.).</a:t>
            </a:r>
            <a:endParaRPr lang="en-US" sz="15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D3AA32-7987-47A2-9082-85BE66521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07" t="23564" r="28835" b="9672"/>
          <a:stretch/>
        </p:blipFill>
        <p:spPr>
          <a:xfrm>
            <a:off x="4661252" y="640080"/>
            <a:ext cx="644089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601B6-41ED-453E-8AD3-0FE626B2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b="1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варианта КИМ ЕГЭ по уровням сложности</a:t>
            </a:r>
            <a:br>
              <a:rPr lang="ru-RU" sz="2500" b="1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04920-5C04-4F3E-B7F5-791BDB4C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indent="450215"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1 содержит задания двух уровней сложности: 8 заданий базового уровня и 8 заданий повышенного уровня.</a:t>
            </a:r>
          </a:p>
          <a:p>
            <a:pPr>
              <a:spcAft>
                <a:spcPts val="0"/>
              </a:spcAft>
            </a:pP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2 представлены пять заданий базового уровня (17, 18, 21–23) и четыре задания высокого уровня сложности (19, 20, 24, 25).</a:t>
            </a:r>
          </a:p>
          <a:p>
            <a:pPr>
              <a:spcAft>
                <a:spcPts val="0"/>
              </a:spcAft>
            </a:pPr>
            <a:r>
              <a:rPr lang="ru-RU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ЕГЭ по обществознанию</a:t>
            </a:r>
            <a:endParaRPr lang="ru-RU" sz="2000" i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экзаменационной работы отводится </a:t>
            </a: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часа (210 минут).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время, отводимое на выполнение отдельных заданий, составляет: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каждого из заданий 1–16 – 2–3 минуты;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каждого из заданий 17–25 – 3–8 минут.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3328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FCE03-450F-4ECF-AFB2-34A2D212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Методические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рекомендации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подготовке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к ЕГЭ -202</a:t>
            </a:r>
            <a:r>
              <a:rPr lang="ru-RU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4B33F-3CC5-4257-8770-40FEAAEE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ОБЩЕСТВОЗНАНИЕ.</a:t>
            </a:r>
          </a:p>
        </p:txBody>
      </p:sp>
    </p:spTree>
    <p:extLst>
      <p:ext uri="{BB962C8B-B14F-4D97-AF65-F5344CB8AC3E}">
        <p14:creationId xmlns:p14="http://schemas.microsoft.com/office/powerpoint/2010/main" val="288065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4B03D-0B6E-47FD-9876-BD106951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</a:t>
            </a:r>
            <a:r>
              <a:rPr lang="ru-RU" sz="25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B3A46-DCAC-4851-BAAA-04B58758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выполнение каждого из заданий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1, 9 и 12 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1 баллом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Задание считается выполненным верно, если ответ записан в той форме, которая указана в инструкции по выполнению задания.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выполнение каждого из заданий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2–8, 10, 11, 13–16 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Ответы на эти задания оцениваются следующим образом: полное правильное выполнение задания – 2 балла; выполнение задания с одной ошибкой (одной неверно указанной, в том числе лишней, цифрой наряду со всеми верными цифрами) ИЛИ неполное выполнение задания (отсутствие одной необходимой цифры) – 1 балл; неверное выполнение задания (при указании двух или более ошибочных цифр) – 0 баллов.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правильное выполнение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части 2 оценивается от 2 до 4 баллов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. За полное правильное выполнение заданий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17, 18 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по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; заданий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19–21, 23 – по 3 балла; заданий 22, 24 и 25 – по 4 балла.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выполнения заданий части 2 проводится экспертами на основе специально разработанной системы критериев.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выполнение экзаменационной работы – 57.</a:t>
            </a:r>
          </a:p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158213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CB3C3-7817-4ED2-8F8E-CFB16FA0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2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Краткий перечень нормативных правовых актов,</a:t>
            </a: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которые раскрывают отдельные аспекты тем, заявленных в кодификаторе элементов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содержания и требований к уровню подготовки выпускников образовательных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организаций для проведения единого государственного экзамена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 ОБЩЕСТВОЗНАНИЮ</a:t>
            </a:r>
            <a:r>
              <a:rPr lang="en-US" sz="23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23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975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6C36F-FF44-4E2E-9CFC-B170DC28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5" y="457200"/>
            <a:ext cx="75474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1DF4C-1ED7-495E-8649-72EE7D62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ЕГЭ по обществознанию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B6742-1254-4297-8EE4-1D36B025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экзаменационной работы отводится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часа (210 минут).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Примерное время, отводимое на выполнение отдельных заданий, составляет: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каждого из заданий 1–16 – 2–3 минуты;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каждого из заданий 17–25 – 3–8 минут.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2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4618C-D440-4B20-A9D1-43F3E2D9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Изменения в  КИМ </a:t>
            </a:r>
            <a:br>
              <a:rPr lang="ru-RU" sz="3800" dirty="0">
                <a:solidFill>
                  <a:schemeClr val="bg1"/>
                </a:solidFill>
              </a:rPr>
            </a:br>
            <a:r>
              <a:rPr lang="ru-RU" sz="3800" dirty="0">
                <a:solidFill>
                  <a:schemeClr val="bg1"/>
                </a:solidFill>
              </a:rPr>
              <a:t>ЕГЭ – 2022 по обществознанию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87E3355-FB28-472F-BB0D-D8CB2EDEF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201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05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1A1BF-AC8F-4503-BE07-43AD462E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Необходимо изучить весь пакет документов КИМ ЕГЭ – 2022 по обществознанию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8CD13-1795-43D7-8DA2-1AE77E45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Демоверсия утверждена.</a:t>
            </a:r>
          </a:p>
          <a:p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 → Демоверсия: </a:t>
            </a:r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ob-11-ege-2020-demo.pdf </a:t>
            </a:r>
            <a:endParaRPr lang="ru-RU" sz="22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Кодификатор: </a:t>
            </a:r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ob-11-ege-2020-kodif.pdf </a:t>
            </a:r>
            <a:endParaRPr lang="ru-RU" sz="22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Спецификация: </a:t>
            </a:r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ob-11-ege-2020-spec.pdf </a:t>
            </a:r>
            <a:endParaRPr lang="ru-RU" sz="22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→ </a:t>
            </a:r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Скачать одним архивом: </a:t>
            </a:r>
            <a:r>
              <a:rPr lang="en-US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ob_ege_2020.zip</a:t>
            </a:r>
            <a:endParaRPr lang="ru-RU" sz="2200" b="0" i="0" dirty="0">
              <a:solidFill>
                <a:srgbClr val="FEFFFF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2200" b="0" i="0" dirty="0">
                <a:solidFill>
                  <a:srgbClr val="FEFFFF"/>
                </a:solidFill>
                <a:effectLst/>
                <a:latin typeface="Roboto" panose="02000000000000000000" pitchFamily="2" charset="0"/>
              </a:rPr>
              <a:t>Читать далее: </a:t>
            </a:r>
            <a:r>
              <a:rPr lang="en-US" sz="2200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https://4ege.ru/obshestvoznanie/58235-demoversiya-ege-2020-po-obschestvoznaniyu.html</a:t>
            </a:r>
            <a:endParaRPr lang="en-US" sz="2200" b="0" i="0" dirty="0">
              <a:effectLst/>
              <a:latin typeface="Roboto" panose="02000000000000000000" pitchFamily="2" charset="0"/>
            </a:endParaRPr>
          </a:p>
          <a:p>
            <a:endParaRPr lang="ru-RU" sz="22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B0243-25AA-4363-ADE5-93D91E36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Изменения в  КИМ 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ЕГЭ – 2022 по обществознанию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4C18648-4507-43C2-82BF-619328247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50176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38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8806-A229-40B6-A5EE-4A729C26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Изменения в  КИМ </a:t>
            </a:r>
            <a:br>
              <a:rPr lang="ru-RU" sz="3400" dirty="0">
                <a:solidFill>
                  <a:srgbClr val="FFFFFF"/>
                </a:solidFill>
              </a:rPr>
            </a:br>
            <a:r>
              <a:rPr lang="ru-RU" sz="3400" dirty="0">
                <a:solidFill>
                  <a:srgbClr val="FFFFFF"/>
                </a:solidFill>
              </a:rPr>
              <a:t>ЕГЭ – 2022 по обществознанию</a:t>
            </a: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D0A1E-7DA3-4247-AF7B-17E5DC7B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000" b="0" i="0" u="none" strike="noStrike" baseline="0" dirty="0">
                <a:solidFill>
                  <a:srgbClr val="FEFFFF"/>
                </a:solidFill>
                <a:latin typeface="Times New Roman" panose="02020603050405020304" pitchFamily="18" charset="0"/>
              </a:rPr>
              <a:t>3. В части 2 КИМ устранены дублирующие друг друга по проверяемым умениям задания (задания 22 и 26 исключены, задания 25 (позиция 25.1) и 23 из КИМ ЕГЭ 2021 г. сохранены в составном задании к тексту). </a:t>
            </a:r>
          </a:p>
          <a:p>
            <a:r>
              <a:rPr lang="ru-RU" sz="2000" b="0" i="0" u="none" strike="noStrike" baseline="0" dirty="0">
                <a:solidFill>
                  <a:srgbClr val="FEFFFF"/>
                </a:solidFill>
                <a:latin typeface="Times New Roman" panose="02020603050405020304" pitchFamily="18" charset="0"/>
              </a:rPr>
              <a:t>4. Максимальный балл за выполнение задания–задачи 22 (по нумерации 2022 г.) увеличен с 3 до 4 баллов. </a:t>
            </a:r>
          </a:p>
          <a:p>
            <a:r>
              <a:rPr lang="ru-RU" sz="2000" b="0" i="0" u="none" strike="noStrike" baseline="0" dirty="0">
                <a:solidFill>
                  <a:srgbClr val="FEFFFF"/>
                </a:solidFill>
                <a:latin typeface="Times New Roman" panose="02020603050405020304" pitchFamily="18" charset="0"/>
              </a:rPr>
              <a:t>5. В КИМ ЕГЭ 2022 г. не включено альтернативное задание, требующее написания мини-сочинения (задание 29 КИМ 2021 г.). 	</a:t>
            </a:r>
          </a:p>
          <a:p>
            <a:r>
              <a:rPr lang="ru-RU" sz="2000" b="0" i="0" u="none" strike="noStrike" baseline="0" dirty="0">
                <a:solidFill>
                  <a:srgbClr val="FEFFFF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ru-RU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A7D1B-D519-4644-A291-BB42E535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Изменения в  КИМ </a:t>
            </a:r>
            <a:br>
              <a:rPr lang="ru-RU" sz="3400" dirty="0">
                <a:solidFill>
                  <a:srgbClr val="FFFFFF"/>
                </a:solidFill>
              </a:rPr>
            </a:br>
            <a:r>
              <a:rPr lang="ru-RU" sz="3400" dirty="0">
                <a:solidFill>
                  <a:srgbClr val="FFFFFF"/>
                </a:solidFill>
              </a:rPr>
              <a:t>ЕГЭ – 2022 по обществознанию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16C71-01C7-4A6E-8D91-45C5AA51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FEFFFF"/>
                </a:solidFill>
              </a:rPr>
              <a:t> В инструкцию второй части добавлено положение о том, что неточности и ошибки в «дополнительных» (сверх требуемого количества) элементах ответа могут привести к снижению балла за выполнение задания. Система оценивания заданий дополнена соответствующими указаниями</a:t>
            </a:r>
          </a:p>
        </p:txBody>
      </p:sp>
    </p:spTree>
    <p:extLst>
      <p:ext uri="{BB962C8B-B14F-4D97-AF65-F5344CB8AC3E}">
        <p14:creationId xmlns:p14="http://schemas.microsoft.com/office/powerpoint/2010/main" val="350651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EF6F1-2CFC-4517-A9E0-DA379D0D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Кодификатор. Спецификация. 2022 год.</a:t>
            </a:r>
            <a:b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EEDE-D292-4EF8-8888-9DFA0371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Кодификатор состоит из двух разделов:</a:t>
            </a:r>
          </a:p>
          <a:p>
            <a:pPr marL="228600">
              <a:spcAft>
                <a:spcPts val="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раздел 1. «Перечень проверяемых требований к результатам освоения основной образовательной программы среднего общего образования по обществознанию»;</a:t>
            </a:r>
          </a:p>
          <a:p>
            <a:pPr marL="228600">
              <a:spcAft>
                <a:spcPts val="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раздел 2. «Перечень элементов содержания, проверяемых на едином государственном экзамене по обществознанию».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1488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A2CBA-DA83-4DC3-8939-B32707D7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Структура вариантов КИМ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0637D624-82E3-41B7-8F0E-D9885181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вариант экзаменационной работы состоит из двух частей и включает в себя 25 заданий, различающихся формой и уровнем сложности.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1 содержит 16 заданий с кратким ответом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экзаменационной работе предложены следующие разновидности заданий с кратким ответом: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задания на выбор и запись нескольких правильных ответов из предложенного перечня ответов;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задание на установление соответствия позиций, представленных в двух множествах.</a:t>
            </a:r>
          </a:p>
          <a:p>
            <a:pPr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 на каждое из заданий части 1 даётся в виде последовательности цифр, записанных без пробелов и разделительных символов.</a:t>
            </a:r>
            <a:endParaRPr lang="ru-RU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36135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8B9F7-5AA2-4ED9-AB5D-6486BF6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2 содержит 9 заданий с развёрнутым ответом</a:t>
            </a:r>
            <a:r>
              <a:rPr lang="ru-RU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959D3CF-7DBC-4BBC-9948-B360C9AB4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1953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85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0222A-F2DF-4C23-AB6A-C22CC4DD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b="1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варианта КИМ ЕГЭ по содержанию, видам умений и способам действий</a:t>
            </a:r>
            <a:r>
              <a:rPr lang="ru-RU" sz="2500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D9D10-B096-47DB-AE06-626160581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 – понятийное задание базового уровня – нацелено на проверку сформированности знаний об обществе как целостной развивающейся системе в единстве и взаимодействии его основных сфер и институтов. На первой позиции в различных вариантах КИМ находятся задания одного уровня сложности, которые позволяют проверить одни и те же умения на различных элементах содержания.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24095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975</Words>
  <Application>Microsoft Office PowerPoint</Application>
  <PresentationFormat>Широкоэкранный</PresentationFormat>
  <Paragraphs>91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Методические рекомендации при подготовке к ЕГЭ -2022.</vt:lpstr>
      <vt:lpstr>Изменения в  КИМ  ЕГЭ – 2022 по обществознанию</vt:lpstr>
      <vt:lpstr>Изменения в  КИМ  ЕГЭ – 2022 по обществознанию</vt:lpstr>
      <vt:lpstr>Изменения в  КИМ  ЕГЭ – 2022 по обществознанию</vt:lpstr>
      <vt:lpstr>Кодификатор. Спецификация. 2022 год. Часть 1</vt:lpstr>
      <vt:lpstr>Структура вариантов КИМ</vt:lpstr>
      <vt:lpstr>Часть 2 содержит 9 заданий с развёрнутым ответом.</vt:lpstr>
      <vt:lpstr>Распределение заданий варианта КИМ ЕГЭ по содержанию, видам умений и способам действий </vt:lpstr>
      <vt:lpstr>Задание 1.  Ниже приведён перечень признаков. Все они, за исключением двух, характеризуют динамичный характер общества. </vt:lpstr>
      <vt:lpstr>Во всех вариантах КИМ задания данной части, проверяющие элементы содержания одного и того же тематического модуля, находятся под одинаковыми номерами.</vt:lpstr>
      <vt:lpstr>№ 5. Выберите верные суждения о финансовых институтах и запишите цифры, под которыми они указаны. </vt:lpstr>
      <vt:lpstr>Задания 17–20 объединены в составное задание с фрагментом научно- популярного текста или нормативного правового акта. </vt:lpstr>
      <vt:lpstr>Задание 21 предполагает анализ рисунка (графического изображения, иллюстрирующего изменение спроса/предложения). Экзаменуемый должен осуществить поиск социальной информации и выполнить задания, связанные с соответствующим рисунком. </vt:lpstr>
      <vt:lpstr>Задание-задача с порядковым номером 22 требует анализа представленной информации, в том числе статистической и графической, объяснения связи социальных объектов, процессов, формулирования и аргументации самостоятельных оценочных, прогностических и иных суждений, объяснений, выводов. При выполнении этого задания проверяется умение применять обществоведческие знания в решении познавательных задач по актуальным социальным проблемам.</vt:lpstr>
      <vt:lpstr>6. В часть 2 включено задание с развёрнутым ответом по Конституции Российской Федерации и законодательству Российской Федерации (задание 23 по нумерации  2022 г.).  </vt:lpstr>
      <vt:lpstr>Составное задание 24–25 проверяет умение подготавливать доклад по определённой теме.</vt:lpstr>
      <vt:lpstr>7. Задание на составление плана развёрнутого ответа по предложенной теме (задание 28 в КИМ ЕГЭ 2021 г.) включено в составное задание, соединившее в себе составление плана и элементы мини-сочинения (задания 24 и 25 по нумерации 2022 г.).</vt:lpstr>
      <vt:lpstr>Распределение заданий варианта КИМ ЕГЭ по уровням сложности </vt:lpstr>
      <vt:lpstr>Система оценивания выполнения отдельных заданий и экзаменационной работы в целом </vt:lpstr>
      <vt:lpstr>Краткий перечень нормативных правовых актов, которые раскрывают отдельные аспекты тем, заявленных в кодификаторе элементов содержания и требований к уровню подготовки выпускников образовательных организаций для проведения единого государственного экзамена по ОБЩЕСТВОЗНАНИЮ </vt:lpstr>
      <vt:lpstr>Презентация PowerPoint</vt:lpstr>
      <vt:lpstr>Продолжительность ЕГЭ по обществознанию </vt:lpstr>
      <vt:lpstr>Изменения в  КИМ  ЕГЭ – 2022 по обществознанию</vt:lpstr>
      <vt:lpstr>Необходимо изучить весь пакет документов КИМ ЕГЭ – 2022 по обществознанию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</cp:revision>
  <dcterms:created xsi:type="dcterms:W3CDTF">2022-01-26T11:03:10Z</dcterms:created>
  <dcterms:modified xsi:type="dcterms:W3CDTF">2022-01-27T08:42:32Z</dcterms:modified>
</cp:coreProperties>
</file>