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84" r:id="rId5"/>
    <p:sldId id="279" r:id="rId6"/>
    <p:sldId id="285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3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6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6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9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9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4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4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1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04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A6021-9248-47AC-820F-33D14091E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385456"/>
            <a:ext cx="10058400" cy="218901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ЕГЭ  </a:t>
            </a:r>
            <a:r>
              <a:rPr lang="en-US" b="1" dirty="0" smtClean="0"/>
              <a:t>2022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chemeClr val="tx1"/>
                </a:solidFill>
              </a:rPr>
              <a:t>ИНФОРМАТИКА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434A0E-E800-4A9B-80FC-CD8115776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488" y="3753657"/>
            <a:ext cx="10058400" cy="6705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Изменения ким 2022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EF11452-9B40-4914-8CFF-941C21F583A1}"/>
              </a:ext>
            </a:extLst>
          </p:cNvPr>
          <p:cNvSpPr/>
          <p:nvPr/>
        </p:nvSpPr>
        <p:spPr>
          <a:xfrm>
            <a:off x="6253656" y="4738255"/>
            <a:ext cx="5504236" cy="12284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7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Информацию </a:t>
            </a:r>
            <a:r>
              <a:rPr lang="ru-RU" dirty="0" smtClean="0">
                <a:solidFill>
                  <a:schemeClr val="tx1"/>
                </a:solidFill>
              </a:rPr>
              <a:t>подготовили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учителя </a:t>
            </a:r>
            <a:r>
              <a:rPr lang="ru-RU" dirty="0" smtClean="0">
                <a:solidFill>
                  <a:schemeClr val="tx1"/>
                </a:solidFill>
              </a:rPr>
              <a:t>информатики  г. Дубны: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Жевтило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И. А., «</a:t>
            </a:r>
            <a:r>
              <a:rPr lang="ru-RU" dirty="0">
                <a:solidFill>
                  <a:schemeClr val="tx1"/>
                </a:solidFill>
              </a:rPr>
              <a:t>Лицей «Дубна»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Дударева</a:t>
            </a:r>
            <a:r>
              <a:rPr lang="ru-RU" dirty="0" smtClean="0">
                <a:solidFill>
                  <a:schemeClr val="tx1"/>
                </a:solidFill>
              </a:rPr>
              <a:t> И.А., гимназия №11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4841" y="439484"/>
            <a:ext cx="521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</a:t>
            </a:r>
            <a:r>
              <a:rPr lang="ru-RU" b="1" dirty="0" smtClean="0"/>
              <a:t>ородской округ Дубна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469" y="347306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55" y="231565"/>
            <a:ext cx="5334160" cy="678217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Количество заданий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E9AB80-64E5-48A6-BB68-532EFCF87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53" y="1208690"/>
            <a:ext cx="10627157" cy="4730292"/>
          </a:xfr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Всего заданий – 27 </a:t>
            </a:r>
            <a:r>
              <a:rPr lang="ru-RU" sz="2400" dirty="0">
                <a:latin typeface="TimesNewRoman"/>
              </a:rPr>
              <a:t>с кратким ответом, выполняемых с помощью компьютера.</a:t>
            </a:r>
          </a:p>
          <a:p>
            <a:r>
              <a:rPr lang="ru-RU" sz="2400" dirty="0">
                <a:solidFill>
                  <a:schemeClr val="tx1"/>
                </a:solidFill>
              </a:rPr>
              <a:t>№№</a:t>
            </a:r>
            <a:r>
              <a:rPr lang="ru-RU" sz="2400" dirty="0" smtClean="0">
                <a:solidFill>
                  <a:schemeClr val="tx1"/>
                </a:solidFill>
              </a:rPr>
              <a:t>1-10,19   </a:t>
            </a:r>
            <a:r>
              <a:rPr lang="ru-RU" sz="2400" dirty="0">
                <a:solidFill>
                  <a:schemeClr val="tx1"/>
                </a:solidFill>
              </a:rPr>
              <a:t>задания базового </a:t>
            </a:r>
            <a:r>
              <a:rPr lang="ru-RU" sz="2400" dirty="0" smtClean="0">
                <a:solidFill>
                  <a:schemeClr val="tx1"/>
                </a:solidFill>
              </a:rPr>
              <a:t>уровня (всего 11 заданий)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№№ </a:t>
            </a:r>
            <a:r>
              <a:rPr lang="ru-RU" sz="2400" dirty="0" smtClean="0">
                <a:solidFill>
                  <a:schemeClr val="tx1"/>
                </a:solidFill>
              </a:rPr>
              <a:t>11-18,20,22,23 </a:t>
            </a:r>
            <a:r>
              <a:rPr lang="ru-RU" sz="2400" dirty="0">
                <a:solidFill>
                  <a:schemeClr val="tx1"/>
                </a:solidFill>
              </a:rPr>
              <a:t>задания повышенного уровня (всего 11 заданий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№№ </a:t>
            </a:r>
            <a:r>
              <a:rPr lang="ru-RU" sz="2400" dirty="0" smtClean="0">
                <a:solidFill>
                  <a:schemeClr val="tx1"/>
                </a:solidFill>
              </a:rPr>
              <a:t>21,24-27 </a:t>
            </a:r>
            <a:r>
              <a:rPr lang="ru-RU" sz="2400" dirty="0">
                <a:solidFill>
                  <a:schemeClr val="tx1"/>
                </a:solidFill>
              </a:rPr>
              <a:t>задания высокого уровня (всего </a:t>
            </a:r>
            <a:r>
              <a:rPr lang="ru-RU" sz="2400" dirty="0" smtClean="0">
                <a:solidFill>
                  <a:schemeClr val="tx1"/>
                </a:solidFill>
              </a:rPr>
              <a:t>5 </a:t>
            </a:r>
            <a:r>
              <a:rPr lang="ru-RU" sz="2400" dirty="0">
                <a:solidFill>
                  <a:schemeClr val="tx1"/>
                </a:solidFill>
              </a:rPr>
              <a:t>заданий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b="0" i="0" u="none" strike="noStrike" baseline="0" dirty="0">
                <a:latin typeface="TimesNewRoman"/>
              </a:rPr>
              <a:t>На выполнение экзаменационной работы по информатике и ИКТ отводится </a:t>
            </a:r>
            <a:r>
              <a:rPr lang="ru-RU" sz="2400" b="0" i="0" u="none" strike="noStrike" baseline="0" dirty="0">
                <a:solidFill>
                  <a:srgbClr val="FF0000"/>
                </a:solidFill>
                <a:latin typeface="TimesNewRoman"/>
              </a:rPr>
              <a:t>3 часа 55 минут (235 минут)</a:t>
            </a:r>
            <a:r>
              <a:rPr lang="ru-RU" sz="2400" b="0" i="0" u="none" strike="noStrike" baseline="0" dirty="0">
                <a:latin typeface="TimesNewRoman"/>
              </a:rPr>
              <a:t>.</a:t>
            </a:r>
          </a:p>
          <a:p>
            <a:pPr algn="l"/>
            <a:r>
              <a:rPr lang="ru-RU" sz="2400" b="0" i="0" u="none" strike="noStrike" baseline="0" dirty="0">
                <a:latin typeface="TimesNewRoman"/>
              </a:rPr>
              <a:t>При выполнении заданий на протяжении всего экзамена были доступны текстовый редактор, редактор электронных таблиц, системы </a:t>
            </a:r>
            <a:r>
              <a:rPr lang="ru-RU" sz="2400" b="0" i="0" u="none" strike="noStrike" baseline="0" dirty="0" smtClean="0">
                <a:latin typeface="TimesNewRoman"/>
              </a:rPr>
              <a:t>программирования, калькулятор. </a:t>
            </a:r>
            <a:endParaRPr lang="ru-RU" sz="2400" b="0" i="0" u="none" strike="noStrike" baseline="0" dirty="0">
              <a:latin typeface="TimesNewRoman"/>
            </a:endParaRPr>
          </a:p>
          <a:p>
            <a:pPr algn="l"/>
            <a:r>
              <a:rPr lang="ru-RU" sz="2400" b="0" i="0" u="none" strike="noStrike" baseline="0" dirty="0">
                <a:latin typeface="TimesNewRoman"/>
              </a:rPr>
              <a:t>На протяжении сдачи экзамена доступ к сети Интернет </a:t>
            </a:r>
            <a:r>
              <a:rPr lang="ru-RU" sz="2400" b="0" i="0" u="none" strike="noStrike" baseline="0" dirty="0">
                <a:solidFill>
                  <a:srgbClr val="FF0000"/>
                </a:solidFill>
                <a:latin typeface="TimesNewRoman"/>
              </a:rPr>
              <a:t>запрещён</a:t>
            </a:r>
            <a:r>
              <a:rPr lang="ru-RU" sz="2400" b="0" i="0" u="none" strike="noStrike" baseline="0" dirty="0">
                <a:latin typeface="TimesNewRoman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5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55" y="258418"/>
            <a:ext cx="10627157" cy="1391478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Максимальное количество баллов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за задания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E9AB80-64E5-48A6-BB68-532EFCF87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473" y="3140765"/>
            <a:ext cx="5585791" cy="1755431"/>
          </a:xfrm>
          <a:solidFill>
            <a:srgbClr val="FCEF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357188" indent="-90488"/>
            <a:r>
              <a:rPr lang="ru-RU" sz="2800" dirty="0" smtClean="0">
                <a:solidFill>
                  <a:schemeClr val="tx1"/>
                </a:solidFill>
              </a:rPr>
              <a:t>№№</a:t>
            </a:r>
            <a:r>
              <a:rPr lang="ru-RU" sz="2800" dirty="0">
                <a:solidFill>
                  <a:schemeClr val="tx1"/>
                </a:solidFill>
              </a:rPr>
              <a:t>1-</a:t>
            </a:r>
            <a:r>
              <a:rPr lang="ru-RU" sz="2800" dirty="0">
                <a:solidFill>
                  <a:srgbClr val="FF0000"/>
                </a:solidFill>
              </a:rPr>
              <a:t>25</a:t>
            </a:r>
            <a:r>
              <a:rPr lang="ru-RU" sz="2800" dirty="0">
                <a:solidFill>
                  <a:schemeClr val="tx1"/>
                </a:solidFill>
              </a:rPr>
              <a:t>   		1 балл</a:t>
            </a:r>
          </a:p>
          <a:p>
            <a:pPr marL="357188" indent="-90488"/>
            <a:r>
              <a:rPr lang="ru-RU" sz="2800" dirty="0">
                <a:solidFill>
                  <a:schemeClr val="tx1"/>
                </a:solidFill>
              </a:rPr>
              <a:t>№№ </a:t>
            </a:r>
            <a:r>
              <a:rPr lang="ru-RU" sz="2800" dirty="0">
                <a:solidFill>
                  <a:srgbClr val="FF0000"/>
                </a:solidFill>
              </a:rPr>
              <a:t>26</a:t>
            </a:r>
            <a:r>
              <a:rPr lang="ru-RU" sz="2800" dirty="0">
                <a:solidFill>
                  <a:schemeClr val="tx1"/>
                </a:solidFill>
              </a:rPr>
              <a:t>-27 		2 балла</a:t>
            </a:r>
            <a:endParaRPr lang="en-US" sz="2800" dirty="0">
              <a:solidFill>
                <a:schemeClr val="tx1"/>
              </a:solidFill>
            </a:endParaRPr>
          </a:p>
          <a:p>
            <a:pPr marL="357188" indent="-90488"/>
            <a:r>
              <a:rPr lang="ru-RU" sz="2800" dirty="0">
                <a:solidFill>
                  <a:schemeClr val="tx1"/>
                </a:solidFill>
              </a:rPr>
              <a:t>Итого			</a:t>
            </a:r>
            <a:r>
              <a:rPr lang="ru-RU" sz="2800" dirty="0">
                <a:solidFill>
                  <a:srgbClr val="FF0000"/>
                </a:solidFill>
              </a:rPr>
              <a:t>29 </a:t>
            </a:r>
            <a:r>
              <a:rPr lang="ru-RU" sz="2800" dirty="0" smtClean="0">
                <a:solidFill>
                  <a:srgbClr val="FF0000"/>
                </a:solidFill>
              </a:rPr>
              <a:t>баллов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CE9AB80-64E5-48A6-BB68-532EFCF873A6}"/>
              </a:ext>
            </a:extLst>
          </p:cNvPr>
          <p:cNvSpPr txBox="1">
            <a:spLocks/>
          </p:cNvSpPr>
          <p:nvPr/>
        </p:nvSpPr>
        <p:spPr>
          <a:xfrm>
            <a:off x="366583" y="3140765"/>
            <a:ext cx="5618582" cy="1755432"/>
          </a:xfrm>
          <a:prstGeom prst="rect">
            <a:avLst/>
          </a:prstGeom>
          <a:solidFill>
            <a:srgbClr val="FCEF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90488"/>
            <a:r>
              <a:rPr lang="ru-RU" sz="2800" dirty="0" smtClean="0">
                <a:solidFill>
                  <a:schemeClr val="tx1"/>
                </a:solidFill>
              </a:rPr>
              <a:t>№№1-</a:t>
            </a:r>
            <a:r>
              <a:rPr lang="ru-RU" sz="2800" dirty="0" smtClean="0">
                <a:solidFill>
                  <a:srgbClr val="FF0000"/>
                </a:solidFill>
              </a:rPr>
              <a:t>24</a:t>
            </a:r>
            <a:r>
              <a:rPr lang="ru-RU" sz="2800" dirty="0" smtClean="0">
                <a:solidFill>
                  <a:schemeClr val="tx1"/>
                </a:solidFill>
              </a:rPr>
              <a:t>   		1 балл</a:t>
            </a:r>
          </a:p>
          <a:p>
            <a:pPr marL="357188" indent="-90488"/>
            <a:r>
              <a:rPr lang="ru-RU" sz="2800" dirty="0" smtClean="0">
                <a:solidFill>
                  <a:schemeClr val="tx1"/>
                </a:solidFill>
              </a:rPr>
              <a:t>№№ </a:t>
            </a:r>
            <a:r>
              <a:rPr lang="ru-RU" sz="2800" dirty="0" smtClean="0">
                <a:solidFill>
                  <a:srgbClr val="FF0000"/>
                </a:solidFill>
              </a:rPr>
              <a:t>25</a:t>
            </a:r>
            <a:r>
              <a:rPr lang="ru-RU" sz="2800" dirty="0" smtClean="0">
                <a:solidFill>
                  <a:schemeClr val="tx1"/>
                </a:solidFill>
              </a:rPr>
              <a:t>-27 		2 балла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57188" indent="-90488"/>
            <a:r>
              <a:rPr lang="ru-RU" sz="2800" dirty="0" smtClean="0">
                <a:solidFill>
                  <a:schemeClr val="tx1"/>
                </a:solidFill>
              </a:rPr>
              <a:t>Итого			</a:t>
            </a:r>
            <a:r>
              <a:rPr lang="ru-RU" sz="2800" dirty="0" smtClean="0">
                <a:solidFill>
                  <a:srgbClr val="FF0000"/>
                </a:solidFill>
              </a:rPr>
              <a:t>30 баллов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 txBox="1">
            <a:spLocks/>
          </p:cNvSpPr>
          <p:nvPr/>
        </p:nvSpPr>
        <p:spPr>
          <a:xfrm>
            <a:off x="726279" y="2056222"/>
            <a:ext cx="3388522" cy="678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ЕГЭ 2021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 txBox="1">
            <a:spLocks/>
          </p:cNvSpPr>
          <p:nvPr/>
        </p:nvSpPr>
        <p:spPr>
          <a:xfrm>
            <a:off x="7381107" y="2005154"/>
            <a:ext cx="3388522" cy="678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ЕГЭ 2022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2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6CE9AB80-64E5-48A6-BB68-532EFCF87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12731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задание 3 будет выполняться с использованием файла, содержащего простую реляционную базу данных, состоящую из нескольких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</a:t>
            </a:r>
            <a:endParaRPr 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fontAlgn="base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задания 9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будут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обработку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числовой информации в электронных таблицах, используя знания математики, геометрических формул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задание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будет выполняться с использованием файла, содержащего целочисленную последовательность, предназначенную для обработки с использованием массива и нескольких циклов</a:t>
            </a:r>
          </a:p>
          <a:p>
            <a:pPr marL="0" indent="0" algn="l" fontAlgn="base">
              <a:buNone/>
            </a:pPr>
            <a:r>
              <a:rPr lang="ru-RU" sz="2400" b="0" i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 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25 будет оцениваться, исходя из максимального балла за его выполнение, равного 1. </a:t>
            </a:r>
          </a:p>
          <a:p>
            <a:pPr algn="l" fontAlgn="base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Максимальный первичный балл за выполнение работы уменьшен с 30 до 29.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5" y="266007"/>
            <a:ext cx="10627157" cy="606287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 fontAlgn="base"/>
            <a:r>
              <a:rPr lang="ru-RU" sz="32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2022 г. в КИМ ЕГЭ внесены следующие изменения:</a:t>
            </a:r>
          </a:p>
        </p:txBody>
      </p:sp>
    </p:spTree>
    <p:extLst>
      <p:ext uri="{BB962C8B-B14F-4D97-AF65-F5344CB8AC3E}">
        <p14:creationId xmlns:p14="http://schemas.microsoft.com/office/powerpoint/2010/main" val="140384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5" y="266007"/>
            <a:ext cx="10627157" cy="606287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 fontAlgn="base"/>
            <a:r>
              <a:rPr lang="ru-RU" sz="32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2022 г. в КИМ ЕГЭ внесены следующие изменения: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4034" y="955346"/>
            <a:ext cx="10627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3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будет выполняться с использованием файла, содержащего простую реляционную базу данных, состоящую из нескольких таблиц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 txBox="1">
            <a:spLocks/>
          </p:cNvSpPr>
          <p:nvPr/>
        </p:nvSpPr>
        <p:spPr>
          <a:xfrm>
            <a:off x="1208417" y="1840092"/>
            <a:ext cx="1501532" cy="287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ЕГЭ 2021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 txBox="1">
            <a:spLocks/>
          </p:cNvSpPr>
          <p:nvPr/>
        </p:nvSpPr>
        <p:spPr>
          <a:xfrm>
            <a:off x="6961957" y="1818133"/>
            <a:ext cx="1501532" cy="287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ЕГЭ 2022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F113E7-9A3F-4AAD-AD71-8E859DDF3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7" t="18840" r="42446" b="15797"/>
          <a:stretch/>
        </p:blipFill>
        <p:spPr>
          <a:xfrm>
            <a:off x="6791499" y="2128058"/>
            <a:ext cx="5265232" cy="3899212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6CE9AB80-64E5-48A6-BB68-532EFCF87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714" y="5284002"/>
            <a:ext cx="2491551" cy="1017046"/>
          </a:xfr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 сколько увеличилось количество определенного товара заданного района в заданный период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81" y="2106099"/>
            <a:ext cx="4231352" cy="420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3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166254"/>
            <a:ext cx="10058400" cy="648393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 fontAlgn="base"/>
            <a:r>
              <a:rPr lang="ru-RU" sz="32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2022 г. в КИМ ЕГЭ внесены следующие изменения: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7279" y="814647"/>
            <a:ext cx="10532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обработка числовой информации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электронных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таблицах, используя знания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математики, геометрических формул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 txBox="1">
            <a:spLocks/>
          </p:cNvSpPr>
          <p:nvPr/>
        </p:nvSpPr>
        <p:spPr>
          <a:xfrm>
            <a:off x="1208417" y="1840092"/>
            <a:ext cx="1501532" cy="287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ЕГЭ 2021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 txBox="1">
            <a:spLocks/>
          </p:cNvSpPr>
          <p:nvPr/>
        </p:nvSpPr>
        <p:spPr>
          <a:xfrm>
            <a:off x="6945332" y="1834759"/>
            <a:ext cx="1501532" cy="287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ЕГЭ 2022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CE9AB80-64E5-48A6-BB68-532EFCF87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91" y="2386370"/>
            <a:ext cx="5539551" cy="3075092"/>
          </a:xfr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/>
              <a:t>Откройте файл электронной таблицы, содержащей </a:t>
            </a:r>
            <a:r>
              <a:rPr lang="ru-RU" sz="2400" dirty="0" smtClean="0"/>
              <a:t>вещественные числа – результаты ежечасного измерения температуры воздуха на протяжении трех месяцев. </a:t>
            </a:r>
          </a:p>
          <a:p>
            <a:pPr algn="ctr"/>
            <a:r>
              <a:rPr lang="ru-RU" sz="2400" dirty="0" smtClean="0"/>
              <a:t>Найдите разность между максимальным значением температуры и ее средним арифметическим значением.</a:t>
            </a:r>
            <a:endParaRPr lang="ru-RU" sz="2400" dirty="0"/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CE9AB80-64E5-48A6-BB68-532EFCF873A6}"/>
              </a:ext>
            </a:extLst>
          </p:cNvPr>
          <p:cNvSpPr txBox="1">
            <a:spLocks/>
          </p:cNvSpPr>
          <p:nvPr/>
        </p:nvSpPr>
        <p:spPr>
          <a:xfrm>
            <a:off x="6217920" y="2386370"/>
            <a:ext cx="5539551" cy="307509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Откройте файл электронной таблицы, содержащей в каждой строке три натуральных числа. </a:t>
            </a:r>
          </a:p>
          <a:p>
            <a:pPr algn="ctr"/>
            <a:r>
              <a:rPr lang="ru-RU" sz="2400" dirty="0" smtClean="0"/>
              <a:t>Выясните, какое количество троек чисел может являться сторонами треугольника, то есть удовлетворяет неравенству треугольника. </a:t>
            </a:r>
          </a:p>
          <a:p>
            <a:pPr algn="ctr"/>
            <a:r>
              <a:rPr lang="ru-RU" sz="2400" dirty="0" smtClean="0"/>
              <a:t>В ответе запишите только число.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3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166254"/>
            <a:ext cx="10058400" cy="648393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 fontAlgn="base"/>
            <a:r>
              <a:rPr lang="ru-RU" sz="32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2022 г. в КИМ ЕГЭ внесены следующие изменения: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7279" y="814647"/>
            <a:ext cx="10532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17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будет выполняться с использованием файла, содержащего целочисленную последовательность, предназначенную для обработки с использованием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массива и нескольких циклов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 txBox="1">
            <a:spLocks/>
          </p:cNvSpPr>
          <p:nvPr/>
        </p:nvSpPr>
        <p:spPr>
          <a:xfrm>
            <a:off x="1208417" y="1840092"/>
            <a:ext cx="1501532" cy="287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ЕГЭ 2021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59A5510-7FAA-4F46-BE76-23C77601D0A8}"/>
              </a:ext>
            </a:extLst>
          </p:cNvPr>
          <p:cNvSpPr txBox="1">
            <a:spLocks/>
          </p:cNvSpPr>
          <p:nvPr/>
        </p:nvSpPr>
        <p:spPr>
          <a:xfrm>
            <a:off x="6945332" y="1834759"/>
            <a:ext cx="1501532" cy="287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ЕГЭ 2022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id="{C99E8692-117E-4E27-922A-90AC8F4BD7D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7665" t="19195" r="12988" b="50209"/>
          <a:stretch/>
        </p:blipFill>
        <p:spPr bwMode="auto">
          <a:xfrm>
            <a:off x="6259484" y="2386370"/>
            <a:ext cx="5503025" cy="1919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35" y="2386370"/>
            <a:ext cx="5686313" cy="199557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032848" y="2053244"/>
            <a:ext cx="68694" cy="3483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89160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1322</TotalTime>
  <Words>428</Words>
  <Application>Microsoft Office PowerPoint</Application>
  <PresentationFormat>Широкоэкранный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Tahoma</vt:lpstr>
      <vt:lpstr>Times New Roman</vt:lpstr>
      <vt:lpstr>TimesNewRoman</vt:lpstr>
      <vt:lpstr>Ретро</vt:lpstr>
      <vt:lpstr>ЕГЭ  2022 ИНФОРМАТИКА</vt:lpstr>
      <vt:lpstr>Количество заданий</vt:lpstr>
      <vt:lpstr>Максимальное количество баллов  за задания</vt:lpstr>
      <vt:lpstr>В 2022 г. в КИМ ЕГЭ внесены следующие изменения:</vt:lpstr>
      <vt:lpstr>В 2022 г. в КИМ ЕГЭ внесены следующие изменения:</vt:lpstr>
      <vt:lpstr>В 2022 г. в КИМ ЕГЭ внесены следующие изменения:</vt:lpstr>
      <vt:lpstr>В 2022 г. в КИМ ЕГЭ внесены следующие изменения: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 2021</dc:title>
  <dc:creator>Ирина Жевтило</dc:creator>
  <cp:lastModifiedBy>Пользователь</cp:lastModifiedBy>
  <cp:revision>38</cp:revision>
  <dcterms:created xsi:type="dcterms:W3CDTF">2020-08-29T18:46:17Z</dcterms:created>
  <dcterms:modified xsi:type="dcterms:W3CDTF">2022-01-25T13:59:53Z</dcterms:modified>
</cp:coreProperties>
</file>