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F7945-59E6-4891-A69D-A2C40A6C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731" y="2541335"/>
            <a:ext cx="9177555" cy="336398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</a:t>
            </a:r>
            <a:b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КИМ ЕГЭ 2022</a:t>
            </a:r>
            <a:b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химии</a:t>
            </a:r>
            <a:endParaRPr lang="ru-RU" sz="66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63428" y="625799"/>
            <a:ext cx="61206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/>
              <a:t>Муниципальное бюджетное образовательное учреждение</a:t>
            </a:r>
            <a:endParaRPr lang="ru-RU" sz="1600" dirty="0"/>
          </a:p>
          <a:p>
            <a:pPr algn="ctr"/>
            <a:r>
              <a:rPr lang="ru-RU" sz="1600" b="1" dirty="0"/>
              <a:t>дополнительного профессионального </a:t>
            </a:r>
            <a:r>
              <a:rPr lang="ru-RU" sz="1600" b="1" dirty="0" smtClean="0"/>
              <a:t>образования</a:t>
            </a:r>
            <a:r>
              <a:rPr lang="ru-RU" sz="1600" dirty="0"/>
              <a:t> «ЦЕНТР РАЗВИТИЯ ОБРАЗОВАНИЯ ГОРОДА ДУБНЫ МОСКОВСКОЙ ОБЛАСТИ»</a:t>
            </a:r>
          </a:p>
          <a:p>
            <a:pPr algn="ctr"/>
            <a:r>
              <a:rPr lang="ru-RU" sz="1600" dirty="0"/>
              <a:t>(ЦРО</a:t>
            </a:r>
            <a:r>
              <a:rPr lang="ru-RU" sz="1600" dirty="0" smtClean="0"/>
              <a:t>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142412" y="4953000"/>
            <a:ext cx="2439988" cy="1478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4" descr="C:\Users\user\Pictures\dubnaadmi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378" b="20643"/>
          <a:stretch/>
        </p:blipFill>
        <p:spPr bwMode="auto">
          <a:xfrm>
            <a:off x="949896" y="134007"/>
            <a:ext cx="2592288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6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73130-A95B-4344-9A93-F20862529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707" y="125834"/>
            <a:ext cx="8915399" cy="17029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Структура варианта </a:t>
            </a:r>
            <a:br>
              <a:rPr lang="ru-RU" sz="44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44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КИМ ЕГЭ 2022 по химии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D7D452-263B-432D-99B5-F66B64CA0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9034" y="1300294"/>
            <a:ext cx="8831509" cy="5431872"/>
          </a:xfrm>
        </p:spPr>
        <p:txBody>
          <a:bodyPr>
            <a:noAutofit/>
          </a:bodyPr>
          <a:lstStyle/>
          <a:p>
            <a:r>
              <a:rPr lang="ru-RU" sz="2800" dirty="0"/>
              <a:t>ЕГЭ по химии состоит из двух частей: 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в первой выпускникам предлагают решить 28 заданий — нужен краткий ответ в виде одного числа или последовательности чисел;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 во второй части — 6 заданий с развернутым ответом. В них нужно записывать уравнения химических реакций и решать сложные математические задачи. Если выполнить работу без ошибок, можно набрать 56 первичных баллов. </a:t>
            </a:r>
          </a:p>
          <a:p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96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478E7-BEF9-4828-863F-A25A0355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3890"/>
            <a:ext cx="8911687" cy="1208015"/>
          </a:xfrm>
        </p:spPr>
        <p:txBody>
          <a:bodyPr/>
          <a:lstStyle/>
          <a:p>
            <a:pPr algn="ctr"/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Изменения в сравнении </a:t>
            </a:r>
            <a:b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КИМ ЕГЭ 2021 и 2022 по химии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11FDBB1-F11A-4CEA-9789-E559619A1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34849"/>
              </p:ext>
            </p:extLst>
          </p:nvPr>
        </p:nvGraphicFramePr>
        <p:xfrm>
          <a:off x="2592925" y="1434517"/>
          <a:ext cx="8698657" cy="5044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396">
                  <a:extLst>
                    <a:ext uri="{9D8B030D-6E8A-4147-A177-3AD203B41FA5}">
                      <a16:colId xmlns:a16="http://schemas.microsoft.com/office/drawing/2014/main" val="1820038977"/>
                    </a:ext>
                  </a:extLst>
                </a:gridCol>
                <a:gridCol w="2045144">
                  <a:extLst>
                    <a:ext uri="{9D8B030D-6E8A-4147-A177-3AD203B41FA5}">
                      <a16:colId xmlns:a16="http://schemas.microsoft.com/office/drawing/2014/main" val="4166397248"/>
                    </a:ext>
                  </a:extLst>
                </a:gridCol>
                <a:gridCol w="2935117">
                  <a:extLst>
                    <a:ext uri="{9D8B030D-6E8A-4147-A177-3AD203B41FA5}">
                      <a16:colId xmlns:a16="http://schemas.microsoft.com/office/drawing/2014/main" val="453523749"/>
                    </a:ext>
                  </a:extLst>
                </a:gridCol>
              </a:tblGrid>
              <a:tr h="374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Характеристика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2022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extLst>
                  <a:ext uri="{0D108BD9-81ED-4DB2-BD59-A6C34878D82A}">
                    <a16:rowId xmlns:a16="http://schemas.microsoft.com/office/drawing/2014/main" val="2963761122"/>
                  </a:ext>
                </a:extLst>
              </a:tr>
              <a:tr h="38149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1. Общее количество заданий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35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34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extLst>
                  <a:ext uri="{0D108BD9-81ED-4DB2-BD59-A6C34878D82A}">
                    <a16:rowId xmlns:a16="http://schemas.microsoft.com/office/drawing/2014/main" val="1204807486"/>
                  </a:ext>
                </a:extLst>
              </a:tr>
              <a:tr h="1694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700" dirty="0">
                          <a:effectLst/>
                        </a:rPr>
                        <a:t>уменьшение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достигнуто в результате</a:t>
                      </a:r>
                      <a:r>
                        <a:rPr lang="ru-RU" sz="1700" dirty="0">
                          <a:effectLst/>
                        </a:rPr>
                        <a:t/>
                      </a:r>
                      <a:br>
                        <a:rPr lang="ru-RU" sz="1700" dirty="0">
                          <a:effectLst/>
                        </a:rPr>
                      </a:br>
                      <a:r>
                        <a:rPr lang="ru-RU" sz="1700" dirty="0">
                          <a:effectLst/>
                        </a:rPr>
                        <a:t>объединения контролируемых элементов содержания, имеющих близкую тематическую принадлежность или</a:t>
                      </a:r>
                      <a:br>
                        <a:rPr lang="ru-RU" sz="1700" dirty="0">
                          <a:effectLst/>
                        </a:rPr>
                      </a:br>
                      <a:r>
                        <a:rPr lang="ru-RU" sz="1700" dirty="0">
                          <a:effectLst/>
                        </a:rPr>
                        <a:t>сходные виды деятельности при их выполнении </a:t>
                      </a:r>
                      <a:endParaRPr lang="ru-RU" sz="1700" dirty="0"/>
                    </a:p>
                  </a:txBody>
                  <a:tcPr marL="84086" marR="84086" marT="42043" marB="4204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3889"/>
                  </a:ext>
                </a:extLst>
              </a:tr>
              <a:tr h="57975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2. Тема «Химические свойства углеводородов» и «Химические свойства кислородсодержащих органических соединений»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задания 13,14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задание 12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extLst>
                  <a:ext uri="{0D108BD9-81ED-4DB2-BD59-A6C34878D82A}">
                    <a16:rowId xmlns:a16="http://schemas.microsoft.com/office/drawing/2014/main" val="4262980336"/>
                  </a:ext>
                </a:extLst>
              </a:tr>
              <a:tr h="1009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 dirty="0">
                          <a:effectLst/>
                        </a:rPr>
                        <a:t>снято ограничение на</a:t>
                      </a:r>
                      <a:br>
                        <a:rPr lang="ru-RU" sz="1700" dirty="0">
                          <a:effectLst/>
                        </a:rPr>
                      </a:br>
                      <a:r>
                        <a:rPr lang="ru-RU" sz="1700" dirty="0">
                          <a:effectLst/>
                        </a:rPr>
                        <a:t>количество элементов ответа, из которых может состоять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полный правильный ответ</a:t>
                      </a:r>
                    </a:p>
                  </a:txBody>
                  <a:tcPr marL="84086" marR="84086" marT="42043" marB="4204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023556"/>
                  </a:ext>
                </a:extLst>
              </a:tr>
              <a:tr h="100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3. Тема Химические свойства простых веществ и оксидов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Исключено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задание 6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(по нумерации)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задания 7,8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086" marR="84086" marT="42043" marB="42043"/>
                </a:tc>
                <a:extLst>
                  <a:ext uri="{0D108BD9-81ED-4DB2-BD59-A6C34878D82A}">
                    <a16:rowId xmlns:a16="http://schemas.microsoft.com/office/drawing/2014/main" val="348593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0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9ECDB-812B-4F59-9C18-D360A4EF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"/>
            <a:ext cx="8911687" cy="1006678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Изменения в сравнении </a:t>
            </a:r>
            <a:b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>КИМ ЕГЭ 2021 и 2022 по химии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B8333E0-887F-4049-B4D5-B5ABD66E1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644471"/>
              </p:ext>
            </p:extLst>
          </p:nvPr>
        </p:nvGraphicFramePr>
        <p:xfrm>
          <a:off x="2527102" y="1075502"/>
          <a:ext cx="8977510" cy="583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33">
                  <a:extLst>
                    <a:ext uri="{9D8B030D-6E8A-4147-A177-3AD203B41FA5}">
                      <a16:colId xmlns:a16="http://schemas.microsoft.com/office/drawing/2014/main" val="293525203"/>
                    </a:ext>
                  </a:extLst>
                </a:gridCol>
                <a:gridCol w="2723234">
                  <a:extLst>
                    <a:ext uri="{9D8B030D-6E8A-4147-A177-3AD203B41FA5}">
                      <a16:colId xmlns:a16="http://schemas.microsoft.com/office/drawing/2014/main" val="1240821939"/>
                    </a:ext>
                  </a:extLst>
                </a:gridCol>
                <a:gridCol w="4099343">
                  <a:extLst>
                    <a:ext uri="{9D8B030D-6E8A-4147-A177-3AD203B41FA5}">
                      <a16:colId xmlns:a16="http://schemas.microsoft.com/office/drawing/2014/main" val="3572134863"/>
                    </a:ext>
                  </a:extLst>
                </a:gridCol>
              </a:tblGrid>
              <a:tr h="326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ЕГЭ 2021 </a:t>
                      </a:r>
                    </a:p>
                  </a:txBody>
                  <a:tcPr marL="61862" marR="61862" marT="30931" marB="3093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ЕГЭ 2022 </a:t>
                      </a:r>
                    </a:p>
                  </a:txBody>
                  <a:tcPr marL="61862" marR="61862" marT="30931" marB="30931"/>
                </a:tc>
                <a:extLst>
                  <a:ext uri="{0D108BD9-81ED-4DB2-BD59-A6C34878D82A}">
                    <a16:rowId xmlns:a16="http://schemas.microsoft.com/office/drawing/2014/main" val="2946848509"/>
                  </a:ext>
                </a:extLst>
              </a:tr>
              <a:tr h="71696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Изменение формата заданий: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классификация неорганических веществ задание 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(изменение формата предъявления условий)</a:t>
                      </a:r>
                    </a:p>
                  </a:txBody>
                  <a:tcPr marL="61862" marR="61862" marT="30931" marB="309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69176"/>
                  </a:ext>
                </a:extLst>
              </a:tr>
              <a:tr h="1195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23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(определение среды раствора)</a:t>
                      </a:r>
                    </a:p>
                  </a:txBody>
                  <a:tcPr marL="61862" marR="61862" marT="30931" marB="3093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21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(определение среды раствора и расстановка веществ в порядке увеличения/уменьшения РН) </a:t>
                      </a:r>
                    </a:p>
                  </a:txBody>
                  <a:tcPr marL="61862" marR="61862" marT="30931" marB="30931"/>
                </a:tc>
                <a:extLst>
                  <a:ext uri="{0D108BD9-81ED-4DB2-BD59-A6C34878D82A}">
                    <a16:rowId xmlns:a16="http://schemas.microsoft.com/office/drawing/2014/main" val="3046402691"/>
                  </a:ext>
                </a:extLst>
              </a:tr>
              <a:tr h="18733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Новое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1862" marR="61862" marT="30931" marB="3093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проводить расчёты на основе данных таблицы,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отражающих изменения концентрации веществ</a:t>
                      </a:r>
                    </a:p>
                  </a:txBody>
                  <a:tcPr marL="61862" marR="61862" marT="30931" marB="30931"/>
                </a:tc>
                <a:extLst>
                  <a:ext uri="{0D108BD9-81ED-4DB2-BD59-A6C34878D82A}">
                    <a16:rowId xmlns:a16="http://schemas.microsoft.com/office/drawing/2014/main" val="3361078017"/>
                  </a:ext>
                </a:extLst>
              </a:tr>
              <a:tr h="15233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28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требуется рассчитать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«массовой доли примеси»</a:t>
                      </a:r>
                    </a:p>
                  </a:txBody>
                  <a:tcPr marL="61862" marR="61862" marT="30931" marB="3093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28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требуется определить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«выхода продукта реакции» или «массовой доли примеси»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19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00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5A2A9-749F-4950-A2FA-58C350F85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3281"/>
            <a:ext cx="8911687" cy="70349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Изменение в шкале оценивания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AFAB23-4FD6-4F58-870D-A32365FE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144" y="864066"/>
            <a:ext cx="8984609" cy="5047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максимальный первичный балл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D906BCF-C247-4149-858F-E77C17917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7813"/>
              </p:ext>
            </p:extLst>
          </p:nvPr>
        </p:nvGraphicFramePr>
        <p:xfrm>
          <a:off x="2869035" y="1459684"/>
          <a:ext cx="8439325" cy="489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802">
                  <a:extLst>
                    <a:ext uri="{9D8B030D-6E8A-4147-A177-3AD203B41FA5}">
                      <a16:colId xmlns:a16="http://schemas.microsoft.com/office/drawing/2014/main" val="3761946703"/>
                    </a:ext>
                  </a:extLst>
                </a:gridCol>
                <a:gridCol w="4212523">
                  <a:extLst>
                    <a:ext uri="{9D8B030D-6E8A-4147-A177-3AD203B41FA5}">
                      <a16:colId xmlns:a16="http://schemas.microsoft.com/office/drawing/2014/main" val="3422783776"/>
                    </a:ext>
                  </a:extLst>
                </a:gridCol>
              </a:tblGrid>
              <a:tr h="69829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2021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1155385305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58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56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1201853308"/>
                  </a:ext>
                </a:extLst>
              </a:tr>
              <a:tr h="6987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за выполнение работы в целом </a:t>
                      </a:r>
                      <a:endParaRPr lang="ru-RU" sz="11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928955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38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36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693376986"/>
                  </a:ext>
                </a:extLst>
              </a:tr>
              <a:tr h="6987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часть работы</a:t>
                      </a: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99397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20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20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2061860022"/>
                  </a:ext>
                </a:extLst>
              </a:tr>
              <a:tr h="698748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часть работы</a:t>
                      </a: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6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24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27FC9-3247-4848-8856-30089769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1002"/>
            <a:ext cx="8911687" cy="10570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Наличие расчетных задач </a:t>
            </a:r>
            <a:br>
              <a:rPr lang="ru-RU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в варианте КИМ ЕГЭ по химии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b="1" dirty="0">
              <a:solidFill>
                <a:srgbClr val="A53010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E5416D2-7D37-4DC4-B278-6E93D2B90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01971"/>
              </p:ext>
            </p:extLst>
          </p:nvPr>
        </p:nvGraphicFramePr>
        <p:xfrm>
          <a:off x="2961313" y="1333851"/>
          <a:ext cx="8321879" cy="4549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979">
                  <a:extLst>
                    <a:ext uri="{9D8B030D-6E8A-4147-A177-3AD203B41FA5}">
                      <a16:colId xmlns:a16="http://schemas.microsoft.com/office/drawing/2014/main" val="634991176"/>
                    </a:ext>
                  </a:extLst>
                </a:gridCol>
                <a:gridCol w="4153900">
                  <a:extLst>
                    <a:ext uri="{9D8B030D-6E8A-4147-A177-3AD203B41FA5}">
                      <a16:colId xmlns:a16="http://schemas.microsoft.com/office/drawing/2014/main" val="583398100"/>
                    </a:ext>
                  </a:extLst>
                </a:gridCol>
              </a:tblGrid>
              <a:tr h="70548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1522056454"/>
                  </a:ext>
                </a:extLst>
              </a:tr>
              <a:tr h="45219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6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1209445757"/>
                  </a:ext>
                </a:extLst>
              </a:tr>
              <a:tr h="500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всего в работе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6693"/>
                  </a:ext>
                </a:extLst>
              </a:tr>
              <a:tr h="70593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3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243959837"/>
                  </a:ext>
                </a:extLst>
              </a:tr>
              <a:tr h="7059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1 часть работы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0811"/>
                  </a:ext>
                </a:extLst>
              </a:tr>
              <a:tr h="70593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3507157975"/>
                  </a:ext>
                </a:extLst>
              </a:tr>
              <a:tr h="7059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2 часть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64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4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13E15-97F9-43F6-8115-C4695831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38" y="746620"/>
            <a:ext cx="9398975" cy="123318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Продолжительность ЕГЭ по химии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3AFF81-F15A-4D1A-852D-3560703BC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710933"/>
              </p:ext>
            </p:extLst>
          </p:nvPr>
        </p:nvGraphicFramePr>
        <p:xfrm>
          <a:off x="3171041" y="2223083"/>
          <a:ext cx="7273254" cy="254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779">
                  <a:extLst>
                    <a:ext uri="{9D8B030D-6E8A-4147-A177-3AD203B41FA5}">
                      <a16:colId xmlns:a16="http://schemas.microsoft.com/office/drawing/2014/main" val="1859902664"/>
                    </a:ext>
                  </a:extLst>
                </a:gridCol>
                <a:gridCol w="3630475">
                  <a:extLst>
                    <a:ext uri="{9D8B030D-6E8A-4147-A177-3AD203B41FA5}">
                      <a16:colId xmlns:a16="http://schemas.microsoft.com/office/drawing/2014/main" val="3133188723"/>
                    </a:ext>
                  </a:extLst>
                </a:gridCol>
              </a:tblGrid>
              <a:tr h="65043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2021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ЕГЭ 2022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3890046671"/>
                  </a:ext>
                </a:extLst>
              </a:tr>
              <a:tr h="189205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3,5 часа </a:t>
                      </a:r>
                      <a:endParaRPr lang="ru-RU" sz="36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(210 минут)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3,5 часа </a:t>
                      </a:r>
                      <a:endParaRPr lang="ru-RU" sz="36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36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(210 минут)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95" marR="61595" marT="31115" marB="31115"/>
                </a:tc>
                <a:extLst>
                  <a:ext uri="{0D108BD9-81ED-4DB2-BD59-A6C34878D82A}">
                    <a16:rowId xmlns:a16="http://schemas.microsoft.com/office/drawing/2014/main" val="159715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85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99536-68A0-4F3D-B5BB-309E855B1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50628"/>
            <a:ext cx="8911687" cy="280192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Спасибо </a:t>
            </a:r>
            <a:br>
              <a:rPr lang="ru-RU" sz="88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</a:br>
            <a:r>
              <a:rPr lang="ru-RU" sz="8800" b="1" dirty="0">
                <a:solidFill>
                  <a:srgbClr val="A5301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за внимание!!!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679014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292</Words>
  <Application>Microsoft Office PowerPoint</Application>
  <PresentationFormat>Широкоэкранный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Изменения  в КИМ ЕГЭ 2022  по химии</vt:lpstr>
      <vt:lpstr>Структура варианта  КИМ ЕГЭ 2022 по химии </vt:lpstr>
      <vt:lpstr>Изменения в сравнении  КИМ ЕГЭ 2021 и 2022 по химии</vt:lpstr>
      <vt:lpstr>Изменения в сравнении  КИМ ЕГЭ 2021 и 2022 по химии</vt:lpstr>
      <vt:lpstr>Изменение в шкале оценивания</vt:lpstr>
      <vt:lpstr>Наличие расчетных задач  в варианте КИМ ЕГЭ по химии </vt:lpstr>
      <vt:lpstr>Продолжительность ЕГЭ по химии </vt:lpstr>
      <vt:lpstr>Спасибо 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КИМ ЕГЭ 2022 по химии</dc:title>
  <dc:creator>79771</dc:creator>
  <cp:lastModifiedBy>Пользователь Windows</cp:lastModifiedBy>
  <cp:revision>6</cp:revision>
  <dcterms:created xsi:type="dcterms:W3CDTF">2022-01-24T12:29:38Z</dcterms:created>
  <dcterms:modified xsi:type="dcterms:W3CDTF">2022-01-27T08:41:42Z</dcterms:modified>
</cp:coreProperties>
</file>