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69" r:id="rId4"/>
    <p:sldId id="270" r:id="rId5"/>
    <p:sldId id="271" r:id="rId6"/>
    <p:sldId id="273" r:id="rId7"/>
    <p:sldId id="275" r:id="rId8"/>
    <p:sldId id="272" r:id="rId9"/>
    <p:sldId id="274" r:id="rId10"/>
    <p:sldId id="276" r:id="rId11"/>
    <p:sldId id="278" r:id="rId12"/>
    <p:sldId id="277" r:id="rId13"/>
    <p:sldId id="279" r:id="rId14"/>
    <p:sldId id="280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8" autoAdjust="0"/>
  </p:normalViewPr>
  <p:slideViewPr>
    <p:cSldViewPr>
      <p:cViewPr varScale="1">
        <p:scale>
          <a:sx n="86" d="100"/>
          <a:sy n="86" d="100"/>
        </p:scale>
        <p:origin x="135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63A929-BE7B-4141-A69E-3880D0F2FC3C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F7255-30E0-4775-AA7E-75D7A0EFC63C}">
      <dgm:prSet phldrT="[Текст]"/>
      <dgm:spPr/>
      <dgm:t>
        <a:bodyPr/>
        <a:lstStyle/>
        <a:p>
          <a:r>
            <a:rPr lang="ru-RU" dirty="0" smtClean="0"/>
            <a:t>31 задание</a:t>
          </a:r>
          <a:endParaRPr lang="ru-RU" dirty="0"/>
        </a:p>
      </dgm:t>
    </dgm:pt>
    <dgm:pt modelId="{3F83EFE1-E6F6-47F0-99FB-CDEDD1D0879F}" type="parTrans" cxnId="{B81558F4-04F2-476A-B848-3615921C4CD4}">
      <dgm:prSet/>
      <dgm:spPr/>
      <dgm:t>
        <a:bodyPr/>
        <a:lstStyle/>
        <a:p>
          <a:endParaRPr lang="ru-RU"/>
        </a:p>
      </dgm:t>
    </dgm:pt>
    <dgm:pt modelId="{F622B8D7-7172-4ABB-AF32-6DBFD3E43771}" type="sibTrans" cxnId="{B81558F4-04F2-476A-B848-3615921C4CD4}">
      <dgm:prSet/>
      <dgm:spPr/>
      <dgm:t>
        <a:bodyPr/>
        <a:lstStyle/>
        <a:p>
          <a:endParaRPr lang="ru-RU"/>
        </a:p>
      </dgm:t>
    </dgm:pt>
    <dgm:pt modelId="{1C06A270-C0B1-49D9-9333-B2288E98F5EF}">
      <dgm:prSet phldrT="[Текст]"/>
      <dgm:spPr/>
      <dgm:t>
        <a:bodyPr/>
        <a:lstStyle/>
        <a:p>
          <a:r>
            <a:rPr lang="ru-RU" dirty="0" smtClean="0"/>
            <a:t>9 заданий с развёрнутым ответом (полный и обоснованный; в одном задании – построение  профиля местности).</a:t>
          </a:r>
          <a:endParaRPr lang="ru-RU" dirty="0"/>
        </a:p>
      </dgm:t>
    </dgm:pt>
    <dgm:pt modelId="{663EF63D-A97F-4ECB-926A-CC5F15668697}" type="parTrans" cxnId="{52049056-EDAB-46C2-8A00-4B11CCAAC233}">
      <dgm:prSet/>
      <dgm:spPr/>
      <dgm:t>
        <a:bodyPr/>
        <a:lstStyle/>
        <a:p>
          <a:endParaRPr lang="ru-RU"/>
        </a:p>
      </dgm:t>
    </dgm:pt>
    <dgm:pt modelId="{D976AA44-179C-4F84-8369-C97507CA64B2}" type="sibTrans" cxnId="{52049056-EDAB-46C2-8A00-4B11CCAAC233}">
      <dgm:prSet/>
      <dgm:spPr/>
      <dgm:t>
        <a:bodyPr/>
        <a:lstStyle/>
        <a:p>
          <a:endParaRPr lang="ru-RU"/>
        </a:p>
      </dgm:t>
    </dgm:pt>
    <dgm:pt modelId="{B5906604-1D10-46DC-A808-02143F695087}">
      <dgm:prSet phldrT="[Текст]"/>
      <dgm:spPr/>
      <dgm:t>
        <a:bodyPr/>
        <a:lstStyle/>
        <a:p>
          <a:r>
            <a:rPr lang="ru-RU" dirty="0" smtClean="0"/>
            <a:t>22 задания с кратким ответом (число, слово, словосочетание, последовательность цифр)</a:t>
          </a:r>
          <a:endParaRPr lang="ru-RU" dirty="0"/>
        </a:p>
      </dgm:t>
    </dgm:pt>
    <dgm:pt modelId="{983E6C37-C370-4329-9478-713EDED1EB86}" type="parTrans" cxnId="{E59F90E3-D2CA-4C91-975E-B1F7BCD7C07D}">
      <dgm:prSet/>
      <dgm:spPr/>
      <dgm:t>
        <a:bodyPr/>
        <a:lstStyle/>
        <a:p>
          <a:endParaRPr lang="ru-RU"/>
        </a:p>
      </dgm:t>
    </dgm:pt>
    <dgm:pt modelId="{F96EDAEA-9107-46B4-AC6F-16E111F25374}" type="sibTrans" cxnId="{E59F90E3-D2CA-4C91-975E-B1F7BCD7C07D}">
      <dgm:prSet/>
      <dgm:spPr/>
      <dgm:t>
        <a:bodyPr/>
        <a:lstStyle/>
        <a:p>
          <a:endParaRPr lang="ru-RU"/>
        </a:p>
      </dgm:t>
    </dgm:pt>
    <dgm:pt modelId="{F4EACB7D-7F39-4989-B098-599D9B077100}" type="pres">
      <dgm:prSet presAssocID="{F363A929-BE7B-4141-A69E-3880D0F2FC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573BEC-C477-457F-B6B8-4FE3A8E6C34E}" type="pres">
      <dgm:prSet presAssocID="{B2FF7255-30E0-4775-AA7E-75D7A0EFC63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48721-6625-4A19-8791-AE591C89CD79}" type="pres">
      <dgm:prSet presAssocID="{F622B8D7-7172-4ABB-AF32-6DBFD3E43771}" presName="sibTrans" presStyleLbl="sibTrans2D1" presStyleIdx="0" presStyleCnt="3" custLinFactNeighborX="69198" custLinFactNeighborY="-20369"/>
      <dgm:spPr/>
      <dgm:t>
        <a:bodyPr/>
        <a:lstStyle/>
        <a:p>
          <a:endParaRPr lang="ru-RU"/>
        </a:p>
      </dgm:t>
    </dgm:pt>
    <dgm:pt modelId="{11FDE651-6017-4A41-A2E2-F4F8596427BE}" type="pres">
      <dgm:prSet presAssocID="{F622B8D7-7172-4ABB-AF32-6DBFD3E43771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CEECA2F-1D63-464F-BDDA-93F4412E238E}" type="pres">
      <dgm:prSet presAssocID="{1C06A270-C0B1-49D9-9333-B2288E98F5EF}" presName="node" presStyleLbl="node1" presStyleIdx="1" presStyleCnt="3" custScaleX="138465" custScaleY="143170" custRadScaleRad="90796" custRadScaleInc="-56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1775B-3F26-4AC8-AF9E-CD637C381BFF}" type="pres">
      <dgm:prSet presAssocID="{D976AA44-179C-4F84-8369-C97507CA64B2}" presName="sibTrans" presStyleLbl="sibTrans2D1" presStyleIdx="1" presStyleCnt="3"/>
      <dgm:spPr/>
      <dgm:t>
        <a:bodyPr/>
        <a:lstStyle/>
        <a:p>
          <a:endParaRPr lang="ru-RU"/>
        </a:p>
      </dgm:t>
    </dgm:pt>
    <dgm:pt modelId="{29E857C4-08EF-427F-828C-7505C5E0AF27}" type="pres">
      <dgm:prSet presAssocID="{D976AA44-179C-4F84-8369-C97507CA64B2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3231140F-E9CF-4D14-9A08-A4EDC843E4EA}" type="pres">
      <dgm:prSet presAssocID="{B5906604-1D10-46DC-A808-02143F695087}" presName="node" presStyleLbl="node1" presStyleIdx="2" presStyleCnt="3" custScaleX="142310" custScaleY="148665" custRadScaleRad="91812" custRadScaleInc="58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40C43-30BF-420F-A5BD-E59505BB5ECA}" type="pres">
      <dgm:prSet presAssocID="{F96EDAEA-9107-46B4-AC6F-16E111F25374}" presName="sibTrans" presStyleLbl="sibTrans2D1" presStyleIdx="2" presStyleCnt="3" custLinFactNeighborX="-68876" custLinFactNeighborY="-11534"/>
      <dgm:spPr/>
      <dgm:t>
        <a:bodyPr/>
        <a:lstStyle/>
        <a:p>
          <a:endParaRPr lang="ru-RU"/>
        </a:p>
      </dgm:t>
    </dgm:pt>
    <dgm:pt modelId="{0C85FB14-B894-42F6-9F64-302D78155B4D}" type="pres">
      <dgm:prSet presAssocID="{F96EDAEA-9107-46B4-AC6F-16E111F25374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E59F90E3-D2CA-4C91-975E-B1F7BCD7C07D}" srcId="{F363A929-BE7B-4141-A69E-3880D0F2FC3C}" destId="{B5906604-1D10-46DC-A808-02143F695087}" srcOrd="2" destOrd="0" parTransId="{983E6C37-C370-4329-9478-713EDED1EB86}" sibTransId="{F96EDAEA-9107-46B4-AC6F-16E111F25374}"/>
    <dgm:cxn modelId="{4F2A8111-DD7A-47F7-B0FC-54CF69637D02}" type="presOf" srcId="{D976AA44-179C-4F84-8369-C97507CA64B2}" destId="{3E91775B-3F26-4AC8-AF9E-CD637C381BFF}" srcOrd="0" destOrd="0" presId="urn:microsoft.com/office/officeart/2005/8/layout/cycle7"/>
    <dgm:cxn modelId="{52049056-EDAB-46C2-8A00-4B11CCAAC233}" srcId="{F363A929-BE7B-4141-A69E-3880D0F2FC3C}" destId="{1C06A270-C0B1-49D9-9333-B2288E98F5EF}" srcOrd="1" destOrd="0" parTransId="{663EF63D-A97F-4ECB-926A-CC5F15668697}" sibTransId="{D976AA44-179C-4F84-8369-C97507CA64B2}"/>
    <dgm:cxn modelId="{33AB11BF-C2F1-418C-AB14-52D1E262409B}" type="presOf" srcId="{F96EDAEA-9107-46B4-AC6F-16E111F25374}" destId="{0C85FB14-B894-42F6-9F64-302D78155B4D}" srcOrd="1" destOrd="0" presId="urn:microsoft.com/office/officeart/2005/8/layout/cycle7"/>
    <dgm:cxn modelId="{7A27BDB0-5185-44B3-9982-FEC94EC05B86}" type="presOf" srcId="{F622B8D7-7172-4ABB-AF32-6DBFD3E43771}" destId="{AE548721-6625-4A19-8791-AE591C89CD79}" srcOrd="0" destOrd="0" presId="urn:microsoft.com/office/officeart/2005/8/layout/cycle7"/>
    <dgm:cxn modelId="{B81558F4-04F2-476A-B848-3615921C4CD4}" srcId="{F363A929-BE7B-4141-A69E-3880D0F2FC3C}" destId="{B2FF7255-30E0-4775-AA7E-75D7A0EFC63C}" srcOrd="0" destOrd="0" parTransId="{3F83EFE1-E6F6-47F0-99FB-CDEDD1D0879F}" sibTransId="{F622B8D7-7172-4ABB-AF32-6DBFD3E43771}"/>
    <dgm:cxn modelId="{CB0BD7E4-6412-45A1-8B69-224A08489744}" type="presOf" srcId="{B2FF7255-30E0-4775-AA7E-75D7A0EFC63C}" destId="{12573BEC-C477-457F-B6B8-4FE3A8E6C34E}" srcOrd="0" destOrd="0" presId="urn:microsoft.com/office/officeart/2005/8/layout/cycle7"/>
    <dgm:cxn modelId="{482441A9-BFB3-4DBC-9410-AB11EA380161}" type="presOf" srcId="{F96EDAEA-9107-46B4-AC6F-16E111F25374}" destId="{7A140C43-30BF-420F-A5BD-E59505BB5ECA}" srcOrd="0" destOrd="0" presId="urn:microsoft.com/office/officeart/2005/8/layout/cycle7"/>
    <dgm:cxn modelId="{C67259AB-FB81-4008-A6BA-F3A7A93D3A95}" type="presOf" srcId="{1C06A270-C0B1-49D9-9333-B2288E98F5EF}" destId="{CCEECA2F-1D63-464F-BDDA-93F4412E238E}" srcOrd="0" destOrd="0" presId="urn:microsoft.com/office/officeart/2005/8/layout/cycle7"/>
    <dgm:cxn modelId="{C733D61F-7337-42DA-8B4A-22F7A4F59787}" type="presOf" srcId="{F363A929-BE7B-4141-A69E-3880D0F2FC3C}" destId="{F4EACB7D-7F39-4989-B098-599D9B077100}" srcOrd="0" destOrd="0" presId="urn:microsoft.com/office/officeart/2005/8/layout/cycle7"/>
    <dgm:cxn modelId="{07F88E09-47E4-46FD-8B6A-DE031D63DFFB}" type="presOf" srcId="{F622B8D7-7172-4ABB-AF32-6DBFD3E43771}" destId="{11FDE651-6017-4A41-A2E2-F4F8596427BE}" srcOrd="1" destOrd="0" presId="urn:microsoft.com/office/officeart/2005/8/layout/cycle7"/>
    <dgm:cxn modelId="{99E2158A-ED63-4400-9573-B8084F2DB94C}" type="presOf" srcId="{B5906604-1D10-46DC-A808-02143F695087}" destId="{3231140F-E9CF-4D14-9A08-A4EDC843E4EA}" srcOrd="0" destOrd="0" presId="urn:microsoft.com/office/officeart/2005/8/layout/cycle7"/>
    <dgm:cxn modelId="{63AE019D-AA30-435F-9AF1-65AA53C984A1}" type="presOf" srcId="{D976AA44-179C-4F84-8369-C97507CA64B2}" destId="{29E857C4-08EF-427F-828C-7505C5E0AF27}" srcOrd="1" destOrd="0" presId="urn:microsoft.com/office/officeart/2005/8/layout/cycle7"/>
    <dgm:cxn modelId="{67A7A136-0477-45FC-97C5-B12177BD7C52}" type="presParOf" srcId="{F4EACB7D-7F39-4989-B098-599D9B077100}" destId="{12573BEC-C477-457F-B6B8-4FE3A8E6C34E}" srcOrd="0" destOrd="0" presId="urn:microsoft.com/office/officeart/2005/8/layout/cycle7"/>
    <dgm:cxn modelId="{EBA8F573-E2AC-49EF-8308-3767FAC81880}" type="presParOf" srcId="{F4EACB7D-7F39-4989-B098-599D9B077100}" destId="{AE548721-6625-4A19-8791-AE591C89CD79}" srcOrd="1" destOrd="0" presId="urn:microsoft.com/office/officeart/2005/8/layout/cycle7"/>
    <dgm:cxn modelId="{BFE2DA18-A605-4742-B0C2-08386532084F}" type="presParOf" srcId="{AE548721-6625-4A19-8791-AE591C89CD79}" destId="{11FDE651-6017-4A41-A2E2-F4F8596427BE}" srcOrd="0" destOrd="0" presId="urn:microsoft.com/office/officeart/2005/8/layout/cycle7"/>
    <dgm:cxn modelId="{D190EC51-3AC9-4924-90CF-D05631DB884A}" type="presParOf" srcId="{F4EACB7D-7F39-4989-B098-599D9B077100}" destId="{CCEECA2F-1D63-464F-BDDA-93F4412E238E}" srcOrd="2" destOrd="0" presId="urn:microsoft.com/office/officeart/2005/8/layout/cycle7"/>
    <dgm:cxn modelId="{4E1EC901-CB2D-4C54-825A-A0704F26E977}" type="presParOf" srcId="{F4EACB7D-7F39-4989-B098-599D9B077100}" destId="{3E91775B-3F26-4AC8-AF9E-CD637C381BFF}" srcOrd="3" destOrd="0" presId="urn:microsoft.com/office/officeart/2005/8/layout/cycle7"/>
    <dgm:cxn modelId="{242DCC49-C4BE-4AF2-A96C-382E7AA47D9B}" type="presParOf" srcId="{3E91775B-3F26-4AC8-AF9E-CD637C381BFF}" destId="{29E857C4-08EF-427F-828C-7505C5E0AF27}" srcOrd="0" destOrd="0" presId="urn:microsoft.com/office/officeart/2005/8/layout/cycle7"/>
    <dgm:cxn modelId="{3CC657E3-10FB-4ECA-8603-49F8F22A788F}" type="presParOf" srcId="{F4EACB7D-7F39-4989-B098-599D9B077100}" destId="{3231140F-E9CF-4D14-9A08-A4EDC843E4EA}" srcOrd="4" destOrd="0" presId="urn:microsoft.com/office/officeart/2005/8/layout/cycle7"/>
    <dgm:cxn modelId="{F582FD47-4CBC-4A88-B85B-BB80A5CCFF97}" type="presParOf" srcId="{F4EACB7D-7F39-4989-B098-599D9B077100}" destId="{7A140C43-30BF-420F-A5BD-E59505BB5ECA}" srcOrd="5" destOrd="0" presId="urn:microsoft.com/office/officeart/2005/8/layout/cycle7"/>
    <dgm:cxn modelId="{3D5219A9-F892-48C2-BA3A-1872568E1FB6}" type="presParOf" srcId="{7A140C43-30BF-420F-A5BD-E59505BB5ECA}" destId="{0C85FB14-B894-42F6-9F64-302D78155B4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73BEC-C477-457F-B6B8-4FE3A8E6C34E}">
      <dsp:nvSpPr>
        <dsp:cNvPr id="0" name=""/>
        <dsp:cNvSpPr/>
      </dsp:nvSpPr>
      <dsp:spPr>
        <a:xfrm>
          <a:off x="2857587" y="-154299"/>
          <a:ext cx="2563713" cy="12818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31 задание</a:t>
          </a:r>
          <a:endParaRPr lang="ru-RU" sz="2200" kern="1200" dirty="0"/>
        </a:p>
      </dsp:txBody>
      <dsp:txXfrm>
        <a:off x="2895131" y="-116755"/>
        <a:ext cx="2488625" cy="1206768"/>
      </dsp:txXfrm>
    </dsp:sp>
    <dsp:sp modelId="{AE548721-6625-4A19-8791-AE591C89CD79}">
      <dsp:nvSpPr>
        <dsp:cNvPr id="0" name=""/>
        <dsp:cNvSpPr/>
      </dsp:nvSpPr>
      <dsp:spPr>
        <a:xfrm rot="2756287">
          <a:off x="5243748" y="1176749"/>
          <a:ext cx="681759" cy="44864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5378343" y="1266479"/>
        <a:ext cx="412569" cy="269189"/>
      </dsp:txXfrm>
    </dsp:sp>
    <dsp:sp modelId="{CCEECA2F-1D63-464F-BDDA-93F4412E238E}">
      <dsp:nvSpPr>
        <dsp:cNvPr id="0" name=""/>
        <dsp:cNvSpPr/>
      </dsp:nvSpPr>
      <dsp:spPr>
        <a:xfrm>
          <a:off x="4579136" y="1857361"/>
          <a:ext cx="3549845" cy="1835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9 заданий с развёрнутым ответом (полный и обоснованный; в одном задании – построение  профиля местности).</a:t>
          </a:r>
          <a:endParaRPr lang="ru-RU" sz="2200" kern="1200" dirty="0"/>
        </a:p>
      </dsp:txBody>
      <dsp:txXfrm>
        <a:off x="4632888" y="1911113"/>
        <a:ext cx="3442341" cy="1727730"/>
      </dsp:txXfrm>
    </dsp:sp>
    <dsp:sp modelId="{3E91775B-3F26-4AC8-AF9E-CD637C381BFF}">
      <dsp:nvSpPr>
        <dsp:cNvPr id="0" name=""/>
        <dsp:cNvSpPr/>
      </dsp:nvSpPr>
      <dsp:spPr>
        <a:xfrm rot="10827963">
          <a:off x="3812170" y="2532750"/>
          <a:ext cx="681759" cy="44864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3946765" y="2622480"/>
        <a:ext cx="412569" cy="269189"/>
      </dsp:txXfrm>
    </dsp:sp>
    <dsp:sp modelId="{3231140F-E9CF-4D14-9A08-A4EDC843E4EA}">
      <dsp:nvSpPr>
        <dsp:cNvPr id="0" name=""/>
        <dsp:cNvSpPr/>
      </dsp:nvSpPr>
      <dsp:spPr>
        <a:xfrm>
          <a:off x="78544" y="1785934"/>
          <a:ext cx="3648420" cy="1905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22 задания с кратким ответом (число, слово, словосочетание, последовательность цифр)</a:t>
          </a:r>
          <a:endParaRPr lang="ru-RU" sz="2200" kern="1200" dirty="0"/>
        </a:p>
      </dsp:txBody>
      <dsp:txXfrm>
        <a:off x="134359" y="1841749"/>
        <a:ext cx="3536790" cy="1794042"/>
      </dsp:txXfrm>
    </dsp:sp>
    <dsp:sp modelId="{7A140C43-30BF-420F-A5BD-E59505BB5ECA}">
      <dsp:nvSpPr>
        <dsp:cNvPr id="0" name=""/>
        <dsp:cNvSpPr/>
      </dsp:nvSpPr>
      <dsp:spPr>
        <a:xfrm rot="18888166">
          <a:off x="2365534" y="1180673"/>
          <a:ext cx="681759" cy="44864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500129" y="1270403"/>
        <a:ext cx="412569" cy="269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4071942"/>
            <a:ext cx="4357718" cy="1566858"/>
          </a:xfrm>
        </p:spPr>
        <p:txBody>
          <a:bodyPr/>
          <a:lstStyle/>
          <a:p>
            <a:r>
              <a:rPr lang="ru-RU" dirty="0" smtClean="0"/>
              <a:t>Руководитель ГМО учителей географии </a:t>
            </a:r>
            <a:r>
              <a:rPr lang="ru-RU" dirty="0" err="1" smtClean="0"/>
              <a:t>г.о.Дубна</a:t>
            </a:r>
            <a:endParaRPr lang="ru-RU" dirty="0" smtClean="0"/>
          </a:p>
          <a:p>
            <a:r>
              <a:rPr lang="ru-RU" dirty="0" err="1" smtClean="0"/>
              <a:t>Кутьина</a:t>
            </a:r>
            <a:r>
              <a:rPr lang="ru-RU" dirty="0" smtClean="0"/>
              <a:t> Людмила Ефимовна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Изменения в ЕГЭ по географии 2022 года.</a:t>
            </a:r>
            <a:endParaRPr lang="ru-RU" dirty="0"/>
          </a:p>
        </p:txBody>
      </p:sp>
      <p:pic>
        <p:nvPicPr>
          <p:cNvPr id="6" name="Picture 4" descr="C:\Users\user\Pictures\dubnaadmi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1378" b="20643"/>
          <a:stretch/>
        </p:blipFill>
        <p:spPr bwMode="auto">
          <a:xfrm>
            <a:off x="-252536" y="404664"/>
            <a:ext cx="2592288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r>
              <a:rPr lang="ru-RU" dirty="0" smtClean="0"/>
              <a:t>Работа с текстом: задание  №5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158" y="928670"/>
            <a:ext cx="4202812" cy="5429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900" b="1" dirty="0" smtClean="0"/>
              <a:t>Особенности географического положения и климата</a:t>
            </a:r>
            <a:endParaRPr lang="ru-RU" sz="900" dirty="0" smtClean="0"/>
          </a:p>
          <a:p>
            <a:pPr>
              <a:buNone/>
            </a:pPr>
            <a:r>
              <a:rPr lang="ru-RU" sz="900" b="1" dirty="0" smtClean="0"/>
              <a:t>Европейского Севера России</a:t>
            </a:r>
            <a:endParaRPr lang="ru-RU" sz="900" dirty="0" smtClean="0"/>
          </a:p>
          <a:p>
            <a:pPr>
              <a:buNone/>
            </a:pPr>
            <a:r>
              <a:rPr lang="ru-RU" sz="900" dirty="0" smtClean="0"/>
              <a:t>Территория Европейского Севера России находится в трёх  климатических </a:t>
            </a:r>
          </a:p>
          <a:p>
            <a:pPr>
              <a:buNone/>
            </a:pPr>
            <a:r>
              <a:rPr lang="ru-RU" sz="900" dirty="0" smtClean="0"/>
              <a:t>поясах:  арктическом, субарктическом и  умеренном. Часть территории </a:t>
            </a:r>
          </a:p>
          <a:p>
            <a:pPr>
              <a:buNone/>
            </a:pPr>
            <a:r>
              <a:rPr lang="ru-RU" sz="900" dirty="0" smtClean="0"/>
              <a:t>Европейского Севера России  расположена за Полярным кругом. </a:t>
            </a:r>
          </a:p>
          <a:p>
            <a:pPr>
              <a:buNone/>
            </a:pPr>
            <a:r>
              <a:rPr lang="ru-RU" sz="900" dirty="0" smtClean="0"/>
              <a:t>Арктический климат  распространён на  севере архипелага Новая Земля;   </a:t>
            </a:r>
          </a:p>
          <a:p>
            <a:pPr>
              <a:buNone/>
            </a:pPr>
            <a:r>
              <a:rPr lang="ru-RU" sz="900" dirty="0" smtClean="0"/>
              <a:t>Субарктический – в расширяющейся к востоку  полосе между  арктическим </a:t>
            </a:r>
          </a:p>
          <a:p>
            <a:pPr>
              <a:buNone/>
            </a:pPr>
            <a:r>
              <a:rPr lang="ru-RU" sz="900" dirty="0" smtClean="0"/>
              <a:t>и умеренным климатическими поясами. Для большей части территории </a:t>
            </a:r>
          </a:p>
          <a:p>
            <a:pPr>
              <a:buNone/>
            </a:pPr>
            <a:r>
              <a:rPr lang="ru-RU" sz="900" dirty="0" smtClean="0"/>
              <a:t>района характерен __________(А) тип климата. На климат северо-западного </a:t>
            </a:r>
          </a:p>
          <a:p>
            <a:pPr>
              <a:buNone/>
            </a:pPr>
            <a:r>
              <a:rPr lang="ru-RU" sz="900" dirty="0" smtClean="0"/>
              <a:t>побережья района влияет __________(Б) океаническое течение. Увлажнение </a:t>
            </a:r>
          </a:p>
          <a:p>
            <a:pPr>
              <a:buNone/>
            </a:pPr>
            <a:r>
              <a:rPr lang="ru-RU" sz="900" dirty="0" smtClean="0"/>
              <a:t>на территории  Европейского  Севера России __________(В). </a:t>
            </a:r>
          </a:p>
          <a:p>
            <a:pPr>
              <a:buNone/>
            </a:pPr>
            <a:r>
              <a:rPr lang="ru-RU" sz="900" dirty="0" smtClean="0"/>
              <a:t>Выбирайте последовательно одно слово (сочетание слов) за  другим, </a:t>
            </a:r>
          </a:p>
          <a:p>
            <a:pPr>
              <a:buNone/>
            </a:pPr>
            <a:r>
              <a:rPr lang="ru-RU" sz="900" dirty="0" smtClean="0"/>
              <a:t>мысленно  вставляя на места пропусков слова (сочетание  слов) из списка в </a:t>
            </a:r>
          </a:p>
          <a:p>
            <a:pPr>
              <a:buNone/>
            </a:pPr>
            <a:r>
              <a:rPr lang="ru-RU" sz="900" dirty="0" smtClean="0"/>
              <a:t>нужной форме.  Обратите внимание на то, что  слов в списке больше, чем </a:t>
            </a:r>
          </a:p>
          <a:p>
            <a:pPr>
              <a:buNone/>
            </a:pPr>
            <a:r>
              <a:rPr lang="ru-RU" sz="900" dirty="0" smtClean="0"/>
              <a:t>Вам потребуется для  заполнения  пропусков. Каждое слово (сочетание </a:t>
            </a:r>
          </a:p>
          <a:p>
            <a:pPr>
              <a:buNone/>
            </a:pPr>
            <a:r>
              <a:rPr lang="ru-RU" sz="900" dirty="0" smtClean="0"/>
              <a:t>слов) может быть использовано только </a:t>
            </a:r>
            <a:r>
              <a:rPr lang="ru-RU" sz="900" u="sng" dirty="0" smtClean="0"/>
              <a:t>один</a:t>
            </a:r>
            <a:r>
              <a:rPr lang="ru-RU" sz="900" dirty="0" smtClean="0"/>
              <a:t> раз.</a:t>
            </a:r>
          </a:p>
          <a:p>
            <a:pPr>
              <a:buNone/>
            </a:pPr>
            <a:r>
              <a:rPr lang="ru-RU" sz="900" dirty="0" smtClean="0"/>
              <a:t>  </a:t>
            </a:r>
            <a:r>
              <a:rPr lang="ru-RU" sz="900" b="1" u="sng" dirty="0" smtClean="0"/>
              <a:t>Список слов (сочетание слов)</a:t>
            </a:r>
          </a:p>
          <a:p>
            <a:pPr>
              <a:buNone/>
            </a:pPr>
            <a:r>
              <a:rPr lang="ru-RU" sz="900" b="1" u="sng" dirty="0" smtClean="0"/>
              <a:t>:</a:t>
            </a:r>
            <a:r>
              <a:rPr lang="ru-RU" sz="900" b="1" dirty="0" smtClean="0"/>
              <a:t>1)</a:t>
            </a:r>
            <a:r>
              <a:rPr lang="ru-RU" sz="900" dirty="0" smtClean="0"/>
              <a:t> холодное</a:t>
            </a:r>
          </a:p>
          <a:p>
            <a:pPr>
              <a:buNone/>
            </a:pPr>
            <a:r>
              <a:rPr lang="ru-RU" sz="900" b="1" dirty="0" smtClean="0"/>
              <a:t>2)</a:t>
            </a:r>
            <a:r>
              <a:rPr lang="ru-RU" sz="900" dirty="0" smtClean="0"/>
              <a:t> континентальный</a:t>
            </a:r>
          </a:p>
          <a:p>
            <a:pPr>
              <a:buNone/>
            </a:pPr>
            <a:r>
              <a:rPr lang="ru-RU" sz="900" b="1" dirty="0" smtClean="0"/>
              <a:t>3)</a:t>
            </a:r>
            <a:r>
              <a:rPr lang="ru-RU" sz="900" dirty="0" smtClean="0"/>
              <a:t> тёплое</a:t>
            </a:r>
          </a:p>
          <a:p>
            <a:pPr>
              <a:buNone/>
            </a:pPr>
            <a:r>
              <a:rPr lang="ru-RU" sz="900" b="1" dirty="0" smtClean="0"/>
              <a:t>4)</a:t>
            </a:r>
            <a:r>
              <a:rPr lang="ru-RU" sz="900" dirty="0" smtClean="0"/>
              <a:t> недостаточное</a:t>
            </a:r>
          </a:p>
          <a:p>
            <a:pPr>
              <a:buNone/>
            </a:pPr>
            <a:r>
              <a:rPr lang="ru-RU" sz="900" b="1" dirty="0" smtClean="0"/>
              <a:t>5)</a:t>
            </a:r>
            <a:r>
              <a:rPr lang="ru-RU" sz="900" dirty="0" smtClean="0"/>
              <a:t> умеренно континентальный</a:t>
            </a:r>
          </a:p>
          <a:p>
            <a:pPr>
              <a:buNone/>
            </a:pPr>
            <a:r>
              <a:rPr lang="ru-RU" sz="900" b="1" dirty="0" smtClean="0"/>
              <a:t>6)</a:t>
            </a:r>
            <a:r>
              <a:rPr lang="ru-RU" sz="900" dirty="0" smtClean="0"/>
              <a:t>  избыточное</a:t>
            </a:r>
          </a:p>
          <a:p>
            <a:pPr>
              <a:buNone/>
            </a:pPr>
            <a:r>
              <a:rPr lang="ru-RU" sz="900" dirty="0" smtClean="0"/>
              <a:t>В данной ниже таблице приведены буквы, обозначающие пропущенные </a:t>
            </a:r>
          </a:p>
          <a:p>
            <a:pPr>
              <a:buNone/>
            </a:pPr>
            <a:r>
              <a:rPr lang="ru-RU" sz="900" dirty="0" smtClean="0"/>
              <a:t>слова (сочетание слов). Запишите в таблицу под каждой буквой номер </a:t>
            </a:r>
          </a:p>
          <a:p>
            <a:pPr>
              <a:buNone/>
            </a:pPr>
            <a:r>
              <a:rPr lang="ru-RU" sz="900" dirty="0" smtClean="0"/>
              <a:t>выбранного Вами  слова (сочетания слов).</a:t>
            </a:r>
            <a:endParaRPr lang="ru-RU" sz="9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59936" cy="502445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b="1" dirty="0" smtClean="0"/>
              <a:t>Географические особенности Японии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Япония – государство, расположенное на островах Тихого океана,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у восточного побережья Евразии. В составе территории Японии </a:t>
            </a:r>
          </a:p>
          <a:p>
            <a:pPr>
              <a:buNone/>
            </a:pPr>
            <a:r>
              <a:rPr lang="ru-RU" dirty="0" smtClean="0"/>
              <a:t>около 4 тыс. островов, протянувшихся с северо-востока на </a:t>
            </a:r>
            <a:r>
              <a:rPr lang="ru-RU" dirty="0" err="1" smtClean="0"/>
              <a:t>юго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smtClean="0"/>
              <a:t>запад почти на 3,5 тыс. км. Климат Японии зависит от сезонных </a:t>
            </a:r>
          </a:p>
          <a:p>
            <a:pPr>
              <a:buNone/>
            </a:pPr>
            <a:r>
              <a:rPr lang="ru-RU" dirty="0" smtClean="0"/>
              <a:t>ветров __________(А), которые приносят максимум атмосферных </a:t>
            </a:r>
          </a:p>
          <a:p>
            <a:pPr>
              <a:buNone/>
            </a:pPr>
            <a:r>
              <a:rPr lang="ru-RU" dirty="0" smtClean="0"/>
              <a:t>осадков в __________(Б) сезон. </a:t>
            </a:r>
            <a:r>
              <a:rPr lang="ru-RU" dirty="0" err="1" smtClean="0"/>
              <a:t>Бóльшую</a:t>
            </a:r>
            <a:r>
              <a:rPr lang="ru-RU" dirty="0" smtClean="0"/>
              <a:t> часть территории </a:t>
            </a:r>
          </a:p>
          <a:p>
            <a:pPr>
              <a:buNone/>
            </a:pPr>
            <a:r>
              <a:rPr lang="ru-RU" dirty="0" smtClean="0"/>
              <a:t>Японии занимают __________(В). В 150 км от Токио находится </a:t>
            </a:r>
          </a:p>
          <a:p>
            <a:pPr>
              <a:buNone/>
            </a:pPr>
            <a:r>
              <a:rPr lang="ru-RU" dirty="0" smtClean="0"/>
              <a:t>действующий вулкан Фудзияма, который является одним из </a:t>
            </a:r>
          </a:p>
          <a:p>
            <a:pPr>
              <a:buNone/>
            </a:pPr>
            <a:r>
              <a:rPr lang="ru-RU" dirty="0" smtClean="0"/>
              <a:t>символов страны.</a:t>
            </a:r>
          </a:p>
          <a:p>
            <a:pPr>
              <a:buNone/>
            </a:pPr>
            <a:r>
              <a:rPr lang="ru-RU" dirty="0" smtClean="0"/>
              <a:t> Выбирайте последовательно одно слово за другим, мысленно </a:t>
            </a:r>
          </a:p>
          <a:p>
            <a:pPr>
              <a:buNone/>
            </a:pPr>
            <a:r>
              <a:rPr lang="ru-RU" dirty="0" smtClean="0"/>
              <a:t>вставляя на места пропусков слова из списка в нужной форме. </a:t>
            </a:r>
          </a:p>
          <a:p>
            <a:pPr>
              <a:buNone/>
            </a:pPr>
            <a:r>
              <a:rPr lang="ru-RU" dirty="0" smtClean="0"/>
              <a:t>Обратите внимание на то, что слов в списке больше, чем Вам </a:t>
            </a:r>
          </a:p>
          <a:p>
            <a:pPr>
              <a:buNone/>
            </a:pPr>
            <a:r>
              <a:rPr lang="ru-RU" dirty="0" smtClean="0"/>
              <a:t>потребуется для заполнения пропусков. Каждое слово может </a:t>
            </a:r>
          </a:p>
          <a:p>
            <a:pPr>
              <a:buNone/>
            </a:pPr>
            <a:r>
              <a:rPr lang="ru-RU" dirty="0" smtClean="0"/>
              <a:t>быть использовано только </a:t>
            </a:r>
            <a:r>
              <a:rPr lang="ru-RU" u="sng" dirty="0" smtClean="0"/>
              <a:t>один</a:t>
            </a:r>
            <a:r>
              <a:rPr lang="ru-RU" dirty="0" smtClean="0"/>
              <a:t> раз.</a:t>
            </a:r>
          </a:p>
          <a:p>
            <a:r>
              <a:rPr lang="ru-RU" dirty="0" smtClean="0"/>
              <a:t>  </a:t>
            </a:r>
            <a:r>
              <a:rPr lang="ru-RU" b="1" u="sng" dirty="0" smtClean="0"/>
              <a:t>Список слов:</a:t>
            </a:r>
            <a:r>
              <a:rPr lang="ru-RU" b="1" dirty="0" smtClean="0"/>
              <a:t>1)</a:t>
            </a:r>
            <a:r>
              <a:rPr lang="ru-RU" dirty="0" smtClean="0"/>
              <a:t> зимний</a:t>
            </a:r>
          </a:p>
          <a:p>
            <a:r>
              <a:rPr lang="ru-RU" b="1" dirty="0" smtClean="0"/>
              <a:t>2)</a:t>
            </a:r>
            <a:r>
              <a:rPr lang="ru-RU" dirty="0" smtClean="0"/>
              <a:t> пассаты</a:t>
            </a:r>
          </a:p>
          <a:p>
            <a:r>
              <a:rPr lang="ru-RU" b="1" dirty="0" smtClean="0"/>
              <a:t>3)</a:t>
            </a:r>
            <a:r>
              <a:rPr lang="ru-RU" dirty="0" smtClean="0"/>
              <a:t> горы</a:t>
            </a:r>
          </a:p>
          <a:p>
            <a:r>
              <a:rPr lang="ru-RU" b="1" dirty="0" smtClean="0"/>
              <a:t>4)</a:t>
            </a:r>
            <a:r>
              <a:rPr lang="ru-RU" dirty="0" smtClean="0"/>
              <a:t> летний</a:t>
            </a:r>
          </a:p>
          <a:p>
            <a:r>
              <a:rPr lang="ru-RU" b="1" dirty="0" smtClean="0"/>
              <a:t>5)</a:t>
            </a:r>
            <a:r>
              <a:rPr lang="ru-RU" dirty="0" smtClean="0"/>
              <a:t> муссоны</a:t>
            </a:r>
          </a:p>
          <a:p>
            <a:r>
              <a:rPr lang="ru-RU" b="1" dirty="0" smtClean="0"/>
              <a:t>6)</a:t>
            </a:r>
            <a:r>
              <a:rPr lang="ru-RU" dirty="0" smtClean="0"/>
              <a:t> низменности</a:t>
            </a:r>
          </a:p>
          <a:p>
            <a:r>
              <a:rPr lang="ru-RU" dirty="0" smtClean="0"/>
              <a:t> В данной ниже таблице приведены буквы, обозначающие пропущенные слова. Запишите в таблицу под каждой буквой номер выбранного Вами слова.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13.</a:t>
            </a:r>
            <a:endParaRPr lang="ru-RU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8109" t="27604" r="20996" b="43720"/>
          <a:stretch>
            <a:fillRect/>
          </a:stretch>
        </p:blipFill>
        <p:spPr bwMode="auto">
          <a:xfrm>
            <a:off x="714348" y="1357298"/>
            <a:ext cx="706343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2911" y="4572008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Font typeface="Wingdings" pitchFamily="2" charset="2"/>
              <a:buChar char="q"/>
            </a:pPr>
            <a:r>
              <a:rPr lang="ru-RU" dirty="0">
                <a:solidFill>
                  <a:srgbClr val="FFFF00"/>
                </a:solidFill>
              </a:rPr>
              <a:t>Проверяет умение использовать знания для установления хронологии событий в геологической истории  Земли.  Здесь необходимо знать последовательность эр и периодов!!!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7048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19 и 20</a:t>
            </a:r>
            <a:endParaRPr lang="ru-RU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 l="39062" t="16667" r="24219" b="4861"/>
          <a:stretch>
            <a:fillRect/>
          </a:stretch>
        </p:blipFill>
        <p:spPr bwMode="auto">
          <a:xfrm>
            <a:off x="142844" y="928670"/>
            <a:ext cx="405447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 l="39453" t="14583" r="21484" b="40972"/>
          <a:stretch>
            <a:fillRect/>
          </a:stretch>
        </p:blipFill>
        <p:spPr bwMode="auto">
          <a:xfrm>
            <a:off x="4214810" y="928670"/>
            <a:ext cx="479974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286248" y="4357694"/>
            <a:ext cx="4572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Предполагает работу со статистическими материалами  - работу с таблицами. </a:t>
            </a:r>
          </a:p>
          <a:p>
            <a:pPr indent="-285750">
              <a:buFont typeface="Wingdings" pitchFamily="2" charset="2"/>
              <a:buChar char="q"/>
            </a:pPr>
            <a:r>
              <a:rPr lang="ru-RU" dirty="0">
                <a:solidFill>
                  <a:srgbClr val="FFFF00"/>
                </a:solidFill>
              </a:rPr>
              <a:t>Проверяет умение пользоваться информационными ресурсами, извлекать из них  недостающую информацию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5720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Водородная металлургия </a:t>
            </a:r>
          </a:p>
          <a:p>
            <a:pPr>
              <a:buNone/>
            </a:pPr>
            <a:r>
              <a:rPr lang="ru-RU" dirty="0" smtClean="0"/>
              <a:t>     В последние годы с целью борьбы с изменениями климата в таких странах Евросоюза как Австрия, Германия, Нидерланды, Франция и Швеция реализуется идея перевода процесса производства стали на использование в качестве топлива водорода вместо кокса и природного газа. Водород получают методом электролиза из воды, а для генерации электроэнергии используются АЭС и возобновляемые источники энергии. Так, например, в городе </a:t>
            </a:r>
            <a:r>
              <a:rPr lang="ru-RU" dirty="0" err="1" smtClean="0"/>
              <a:t>Линген</a:t>
            </a:r>
            <a:r>
              <a:rPr lang="ru-RU" dirty="0" smtClean="0"/>
              <a:t> (земля Нижняя Саксония) построена мощная установка для производства водорода, которая использует электроэнергию местных ветровых электростанций, расположенных в акватории Северного моря. Первым использовать водород станет сталелитейный завод компании «</a:t>
            </a:r>
            <a:r>
              <a:rPr lang="ru-RU" dirty="0" err="1" smtClean="0"/>
              <a:t>ThyssenKrupp</a:t>
            </a:r>
            <a:r>
              <a:rPr lang="ru-RU" dirty="0" smtClean="0"/>
              <a:t>» в г. </a:t>
            </a:r>
            <a:r>
              <a:rPr lang="ru-RU" dirty="0" err="1" smtClean="0"/>
              <a:t>Дуйсбурге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Назовите страну, в которой расположены города </a:t>
            </a:r>
            <a:r>
              <a:rPr lang="ru-RU" dirty="0" err="1" smtClean="0"/>
              <a:t>Линген</a:t>
            </a:r>
            <a:r>
              <a:rPr lang="ru-RU" dirty="0" smtClean="0"/>
              <a:t> и </a:t>
            </a:r>
            <a:r>
              <a:rPr lang="ru-RU" dirty="0" err="1" smtClean="0"/>
              <a:t>Дуйсбург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Ответ: ___________________________. </a:t>
            </a:r>
          </a:p>
          <a:p>
            <a:pPr>
              <a:buNone/>
            </a:pPr>
            <a:r>
              <a:rPr lang="ru-RU" dirty="0" smtClean="0"/>
              <a:t>Назовите возобновляемый источник энергии, о котором говорится в тексте.</a:t>
            </a:r>
          </a:p>
          <a:p>
            <a:pPr>
              <a:buNone/>
            </a:pPr>
            <a:r>
              <a:rPr lang="ru-RU" dirty="0" smtClean="0"/>
              <a:t>Объясните, почему использование при производстве стали водорода вместо </a:t>
            </a:r>
          </a:p>
          <a:p>
            <a:pPr>
              <a:buNone/>
            </a:pPr>
            <a:r>
              <a:rPr lang="ru-RU" dirty="0" smtClean="0"/>
              <a:t>кокса и природного газа позволяет бороться с изменениями климата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r>
              <a:rPr lang="ru-RU" dirty="0" smtClean="0"/>
              <a:t>Задания №23-25. Мини-тест.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5500702"/>
            <a:ext cx="8429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Проверяется: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FFFF00"/>
                </a:solidFill>
              </a:rPr>
              <a:t>Умение извлекать информацию из текста;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FFFF00"/>
                </a:solidFill>
              </a:rPr>
              <a:t>Умение находить географический объект в тексте, на географической карте;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FFFF00"/>
                </a:solidFill>
              </a:rPr>
              <a:t>Знание географический понятий, умение понимать смысл прочитанного.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929222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Чебоксарская</a:t>
            </a:r>
            <a:r>
              <a:rPr lang="ru-RU" dirty="0" smtClean="0"/>
              <a:t> ГЭС расположена в среднем течении реки Волги, в окрестностях Новочебоксарска, к западу ниже по течению от Чебоксар. Волга была перекрыта плотиной ГЭС в 1980 г., в 1981 г. водохранилище ГЭС было заполнено до отметки 63 м (по Балтийской системе высот). Проект ГЭС предусматривал заполнение </a:t>
            </a:r>
            <a:r>
              <a:rPr lang="ru-RU" dirty="0" err="1" smtClean="0"/>
              <a:t>Чебоксарского</a:t>
            </a:r>
            <a:r>
              <a:rPr lang="ru-RU" dirty="0" smtClean="0"/>
              <a:t> водохранилища до уровня 68 м, но уже после строительства </a:t>
            </a:r>
            <a:r>
              <a:rPr lang="ru-RU" dirty="0" err="1" smtClean="0"/>
              <a:t>Чебоксарской</a:t>
            </a:r>
            <a:r>
              <a:rPr lang="ru-RU" dirty="0" smtClean="0"/>
              <a:t> ГЭС власти СССР решили более не поднимать уровень водохранилища, чтобы избежать затопления 925 км² земель на территориях Республики Марий Эл и Нижегородской области. В результате </a:t>
            </a:r>
            <a:r>
              <a:rPr lang="ru-RU" dirty="0" err="1" smtClean="0"/>
              <a:t>Чебоксарская</a:t>
            </a:r>
            <a:r>
              <a:rPr lang="ru-RU" dirty="0" smtClean="0"/>
              <a:t> ГЭС работает только на 60% от установленной мощности. Не было завершено создание Единой глубоководной системы (ЕГС) Европейской части России: остался участок с малыми глубинами длиной в 54 км от Городца до Нижнего Новгорода, который суда преодолевают по несколько суток, так как необходимые судоходные глубины в период навигации на нём обеспечиваются всего по несколько часов в сутки. В 2000-ых годах к проблеме повышения уровня водохранилища вернулись. Целесообразность повышения уровня </a:t>
            </a:r>
            <a:r>
              <a:rPr lang="ru-RU" dirty="0" err="1" smtClean="0"/>
              <a:t>Чебоксарского</a:t>
            </a:r>
            <a:r>
              <a:rPr lang="ru-RU" dirty="0" smtClean="0"/>
              <a:t> водохранилища до проектной отметки отстаивали представители речного транспорта и гидроэнергетики, против выступали экологи и представители властей Нижегородской области и Республики Марий Эл. В 2016 году на государственном уровне было принято окончательное решение не поднимать уровень воды в </a:t>
            </a:r>
            <a:r>
              <a:rPr lang="ru-RU" dirty="0" err="1" smtClean="0"/>
              <a:t>Чебоксарском</a:t>
            </a:r>
            <a:r>
              <a:rPr lang="ru-RU" dirty="0" smtClean="0"/>
              <a:t> водохранилище до исходно заложенной в проекте отметки. Приведите по одному аргументу в защиту позиций представителей речного транспорта и представителей гидроэнергетики.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r>
              <a:rPr lang="ru-RU" dirty="0" smtClean="0"/>
              <a:t>Задание №31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5214950"/>
            <a:ext cx="8715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Проверяется: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FFFF00"/>
                </a:solidFill>
              </a:rPr>
              <a:t> Умение извлекать информацию из тематических географических подборок из  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    СМИ о социально-экономических и экологических проблемах России и мира;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FFFF00"/>
                </a:solidFill>
              </a:rPr>
              <a:t>Умение вести дискуссию по определённым проблемам, по подготовленным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    кейсам.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66"/>
            <a:ext cx="878687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рамках ЕГЭ оценивается уровень:</a:t>
            </a:r>
          </a:p>
          <a:p>
            <a:r>
              <a:rPr lang="ru-RU" sz="2000" dirty="0" smtClean="0"/>
              <a:t> • </a:t>
            </a:r>
            <a:r>
              <a:rPr lang="ru-RU" sz="2000" dirty="0" err="1" smtClean="0"/>
              <a:t>сформированности</a:t>
            </a:r>
            <a:r>
              <a:rPr lang="ru-RU" sz="2000" dirty="0" smtClean="0"/>
              <a:t> у выпускников умений творческого применения географических знаний: </a:t>
            </a:r>
          </a:p>
          <a:p>
            <a:r>
              <a:rPr lang="ru-RU" sz="2000" dirty="0" smtClean="0"/>
              <a:t>• умений объяснять существенные признаки географических объектов и явлений (демографическую ситуацию отдельных стран и регионов мира; уровни урбанизации и территориальной концентрации населения и производства; степень природных, антропогенных и техногенных изменений отдельных территорий);</a:t>
            </a:r>
          </a:p>
          <a:p>
            <a:r>
              <a:rPr lang="ru-RU" sz="2000" dirty="0" smtClean="0"/>
              <a:t> • умения использовать знания в практической деятельности и повседневной жизни для и объяснения разнообразных явлений (текущих событий и ситуаций) в окружающей среде, для анализа и оценки разных территорий с точки зрения взаимосвязей природных, социально-экономических, техногенных объектов и процессов; </a:t>
            </a:r>
          </a:p>
          <a:p>
            <a:r>
              <a:rPr lang="ru-RU" sz="2000" dirty="0" smtClean="0"/>
              <a:t>• умения определять и сравнивать по разным источникам информации географические тенденции развития социально-экономических объектов, процессов и явлений; </a:t>
            </a:r>
          </a:p>
          <a:p>
            <a:r>
              <a:rPr lang="ru-RU" sz="2000" dirty="0" smtClean="0"/>
              <a:t>• умений находить в разных источниках и анализировать информацию, необходимую для изучения обеспеченности территорий человеческими ресурсами.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51344"/>
            <a:ext cx="835824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Сформированность</a:t>
            </a:r>
            <a:r>
              <a:rPr lang="ru-RU" sz="2400" dirty="0" smtClean="0"/>
              <a:t> умений  проверяется с помощью заданий с развернутым ответом: географических задач, требующих установить</a:t>
            </a:r>
          </a:p>
          <a:p>
            <a:r>
              <a:rPr lang="ru-RU" sz="2400" dirty="0" smtClean="0"/>
              <a:t> - причинно-следственные и пространственные связи между объектами и явлениями географической оболочки, - сделать прогноз возможных изменений компонентов природы в результате человеческой деятельности, </a:t>
            </a:r>
          </a:p>
          <a:p>
            <a:r>
              <a:rPr lang="ru-RU" sz="2400" dirty="0"/>
              <a:t>-</a:t>
            </a:r>
            <a:r>
              <a:rPr lang="ru-RU" sz="2400" dirty="0" smtClean="0"/>
              <a:t>дать обоснованную оценку природных условий и ресурсов с определенной целью, </a:t>
            </a:r>
          </a:p>
          <a:p>
            <a:r>
              <a:rPr lang="ru-RU" sz="2400" dirty="0"/>
              <a:t>-</a:t>
            </a:r>
            <a:r>
              <a:rPr lang="ru-RU" sz="2400" dirty="0" smtClean="0"/>
              <a:t>определить свойства географических объектов и явлений в зависимости от их положения в географическом пространстве на основе знаний о пространственных взаимосвязях.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269469"/>
              </p:ext>
            </p:extLst>
          </p:nvPr>
        </p:nvGraphicFramePr>
        <p:xfrm>
          <a:off x="457200" y="1143000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Структура КИМ ЕГЭ 2022 года по географии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4929198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 заданий – базовый уровень сложности; 4 задания – повышенный; 1 задание – высокий уровень сложности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72066" y="5000636"/>
            <a:ext cx="3929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задание – базовый уровень сложности; 3 задания – повышенный; 5 заданий – высокий уровень сложности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altLang="ru-RU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alt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altLang="ru-RU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alt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altLang="ru-RU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alt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altLang="ru-RU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alt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altLang="ru-RU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altLang="ru-RU" sz="360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857752" y="1428736"/>
            <a:ext cx="4059936" cy="4572000"/>
          </a:xfrm>
        </p:spPr>
        <p:txBody>
          <a:bodyPr anchor="ctr">
            <a:normAutofit fontScale="70000" lnSpcReduction="20000"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Сокращение количества заданий до 31.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Увеличение количества заданий с развернутым ответом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Включение в работу заданий аналогичных по конструкции заданиям ВПР 11 класс (задание 23-25, 31)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Мини-тест  из двух заданий, проверяющих умение определять и находить информацию, недостающую для решения задачи, и информацию, необходимую для классификации географических объектов по  заданным признакам  (задание 19-20)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42852"/>
            <a:ext cx="7929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Изменения в структуре КИМ ЕГЭ по географии</a:t>
            </a:r>
            <a:b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10" name="Рисунок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53740" t="31310" r="15329" b="14462"/>
          <a:stretch>
            <a:fillRect/>
          </a:stretch>
        </p:blipFill>
        <p:spPr bwMode="auto">
          <a:xfrm>
            <a:off x="142844" y="1357298"/>
            <a:ext cx="4781782" cy="471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/>
        </p:nvPicPr>
        <p:blipFill>
          <a:blip r:embed="rId2"/>
          <a:srcRect l="53088" t="36798" r="16225" b="42444"/>
          <a:stretch>
            <a:fillRect/>
          </a:stretch>
        </p:blipFill>
        <p:spPr bwMode="auto">
          <a:xfrm>
            <a:off x="428596" y="928670"/>
            <a:ext cx="837833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24" y="428604"/>
          <a:ext cx="7683498" cy="6035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1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1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1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795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№ задания с развернутым ответом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сложности задания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Максимальный балл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23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23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базовый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23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повышенный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23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повышенный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23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повышенный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23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23" marB="457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23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23" marB="457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523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высокий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23" marB="4572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523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23" marB="4572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Справочные материалы в КИМ по географии 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207" t="19791" r="29785" b="13021"/>
          <a:stretch>
            <a:fillRect/>
          </a:stretch>
        </p:blipFill>
        <p:spPr bwMode="auto">
          <a:xfrm>
            <a:off x="4143372" y="3714752"/>
            <a:ext cx="4857784" cy="316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12500" t="21528" r="30469" b="13194"/>
          <a:stretch>
            <a:fillRect/>
          </a:stretch>
        </p:blipFill>
        <p:spPr bwMode="auto">
          <a:xfrm>
            <a:off x="142844" y="785794"/>
            <a:ext cx="4857784" cy="312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Вертикальный свиток 6"/>
          <p:cNvSpPr/>
          <p:nvPr/>
        </p:nvSpPr>
        <p:spPr>
          <a:xfrm>
            <a:off x="5500694" y="857232"/>
            <a:ext cx="1033272" cy="1143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1,6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14942" y="2071678"/>
            <a:ext cx="378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№1 – определение объекта по географическим координатам ;</a:t>
            </a:r>
          </a:p>
          <a:p>
            <a:r>
              <a:rPr lang="ru-RU" dirty="0" smtClean="0"/>
              <a:t>№6 – сравнение плотности населения отдельных стран и регионов.</a:t>
            </a:r>
          </a:p>
          <a:p>
            <a:endParaRPr lang="ru-RU" dirty="0"/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0" y="4000504"/>
            <a:ext cx="1033272" cy="1143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17,18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1538" y="4071942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Определение стран и регионов по описанию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42844" y="5286388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Помогают представить, где расположена страна или регион РФ, моря.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Расположите перечисленные части Мирового океана с запада на восток</a:t>
            </a:r>
            <a:br>
              <a:rPr lang="ru-RU" dirty="0" smtClean="0"/>
            </a:br>
            <a:r>
              <a:rPr lang="ru-RU" dirty="0" smtClean="0"/>
              <a:t>в том порядке, в котором они располагаются на карте мира справочных материалов, начиная с самого западного.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1285860"/>
          <a:ext cx="8072494" cy="1817178"/>
        </p:xfrm>
        <a:graphic>
          <a:graphicData uri="http://schemas.openxmlformats.org/drawingml/2006/table">
            <a:tbl>
              <a:tblPr/>
              <a:tblGrid>
                <a:gridCol w="275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6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1)</a:t>
                      </a:r>
                      <a:r>
                        <a:rPr lang="ru-RU" sz="1800" dirty="0"/>
                        <a:t> </a:t>
                      </a:r>
                    </a:p>
                  </a:txBody>
                  <a:tcPr marL="28543" marR="28543" marT="28543" marB="28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Красное море</a:t>
                      </a:r>
                    </a:p>
                  </a:txBody>
                  <a:tcPr marL="28543" marR="28543" marT="28543" marB="28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406">
                <a:tc>
                  <a:txBody>
                    <a:bodyPr/>
                    <a:lstStyle/>
                    <a:p>
                      <a:pPr algn="ctr"/>
                      <a:r>
                        <a:rPr lang="ru-RU" sz="1800" b="1"/>
                        <a:t>2)</a:t>
                      </a:r>
                      <a:r>
                        <a:rPr lang="ru-RU" sz="1800"/>
                        <a:t> </a:t>
                      </a:r>
                    </a:p>
                  </a:txBody>
                  <a:tcPr marL="28543" marR="28543" marT="28543" marB="28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Карибское море</a:t>
                      </a:r>
                    </a:p>
                  </a:txBody>
                  <a:tcPr marL="28543" marR="28543" marT="28543" marB="28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107">
                <a:tc>
                  <a:txBody>
                    <a:bodyPr/>
                    <a:lstStyle/>
                    <a:p>
                      <a:pPr algn="ctr"/>
                      <a:r>
                        <a:rPr lang="ru-RU" sz="1800" b="1"/>
                        <a:t>3)</a:t>
                      </a:r>
                      <a:r>
                        <a:rPr lang="ru-RU" sz="1800"/>
                        <a:t> </a:t>
                      </a:r>
                    </a:p>
                  </a:txBody>
                  <a:tcPr marL="28543" marR="28543" marT="28543" marB="28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Аравийское море</a:t>
                      </a:r>
                    </a:p>
                  </a:txBody>
                  <a:tcPr marL="28543" marR="28543" marT="28543" marB="28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3500438"/>
          <a:ext cx="8001056" cy="822960"/>
        </p:xfrm>
        <a:graphic>
          <a:graphicData uri="http://schemas.openxmlformats.org/drawingml/2006/table">
            <a:tbl>
              <a:tblPr/>
              <a:tblGrid>
                <a:gridCol w="8001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Расположите перечисленные части Мирового океана с запада на восток в том порядке, в котором они располагаются на карте мира, начиная с самой западной.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3857628"/>
          <a:ext cx="7929618" cy="2454679"/>
        </p:xfrm>
        <a:graphic>
          <a:graphicData uri="http://schemas.openxmlformats.org/drawingml/2006/table">
            <a:tbl>
              <a:tblPr/>
              <a:tblGrid>
                <a:gridCol w="52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8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35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  </a:t>
                      </a:r>
                    </a:p>
                  </a:txBody>
                  <a:tcPr marL="91337" marR="91337" marT="45668" marB="456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337" marR="91337" marT="45668" marB="456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107">
                <a:tc>
                  <a:txBody>
                    <a:bodyPr/>
                    <a:lstStyle/>
                    <a:p>
                      <a:pPr algn="ctr"/>
                      <a:r>
                        <a:rPr lang="ru-RU" sz="1800" b="1"/>
                        <a:t>1)</a:t>
                      </a:r>
                      <a:r>
                        <a:rPr lang="ru-RU" sz="1800"/>
                        <a:t> </a:t>
                      </a:r>
                    </a:p>
                  </a:txBody>
                  <a:tcPr marL="28543" marR="28543" marT="28543" marB="28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Гибралтарский пролив</a:t>
                      </a:r>
                    </a:p>
                  </a:txBody>
                  <a:tcPr marL="28543" marR="28543" marT="28543" marB="28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107">
                <a:tc>
                  <a:txBody>
                    <a:bodyPr/>
                    <a:lstStyle/>
                    <a:p>
                      <a:pPr algn="ctr"/>
                      <a:r>
                        <a:rPr lang="ru-RU" sz="1800" b="1"/>
                        <a:t>2)</a:t>
                      </a:r>
                      <a:r>
                        <a:rPr lang="ru-RU" sz="1800"/>
                        <a:t> </a:t>
                      </a:r>
                    </a:p>
                  </a:txBody>
                  <a:tcPr marL="28543" marR="28543" marT="28543" marB="28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Средиземное море</a:t>
                      </a:r>
                    </a:p>
                  </a:txBody>
                  <a:tcPr marL="28543" marR="28543" marT="28543" marB="28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107">
                <a:tc>
                  <a:txBody>
                    <a:bodyPr/>
                    <a:lstStyle/>
                    <a:p>
                      <a:pPr algn="ctr"/>
                      <a:r>
                        <a:rPr lang="ru-RU" sz="1800" b="1"/>
                        <a:t>3)</a:t>
                      </a:r>
                      <a:r>
                        <a:rPr lang="ru-RU" sz="1800"/>
                        <a:t> </a:t>
                      </a:r>
                    </a:p>
                  </a:txBody>
                  <a:tcPr marL="28543" marR="28543" marT="28543" marB="28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Татарский пролив</a:t>
                      </a:r>
                    </a:p>
                  </a:txBody>
                  <a:tcPr marL="28543" marR="28543" marT="28543" marB="28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43504" y="5072074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Эти задания можно выполнить, используя  карты (справочные материалы).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Новые справочные материалы в КИМ ЕГЭ по географии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500" t="15972" r="29297" b="13889"/>
          <a:stretch>
            <a:fillRect/>
          </a:stretch>
        </p:blipFill>
        <p:spPr bwMode="auto">
          <a:xfrm>
            <a:off x="285720" y="1357298"/>
            <a:ext cx="674480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Вертикальный свиток 5"/>
          <p:cNvSpPr/>
          <p:nvPr/>
        </p:nvSpPr>
        <p:spPr>
          <a:xfrm>
            <a:off x="7643834" y="1214422"/>
            <a:ext cx="1033272" cy="1143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19-20</a:t>
            </a:r>
            <a:endParaRPr lang="ru-RU" b="1" dirty="0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7715272" y="3714752"/>
            <a:ext cx="1033272" cy="1143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26-27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70703" y="2714620"/>
            <a:ext cx="19732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Требуется найти </a:t>
            </a:r>
          </a:p>
          <a:p>
            <a:r>
              <a:rPr lang="ru-RU" dirty="0" smtClean="0"/>
              <a:t>недостающую</a:t>
            </a:r>
          </a:p>
          <a:p>
            <a:r>
              <a:rPr lang="ru-RU" dirty="0" smtClean="0"/>
              <a:t>информацию</a:t>
            </a:r>
            <a:endParaRPr lang="ru-RU" dirty="0"/>
          </a:p>
        </p:txBody>
      </p:sp>
      <p:sp>
        <p:nvSpPr>
          <p:cNvPr id="16" name="Стрелка вверх 15"/>
          <p:cNvSpPr/>
          <p:nvPr/>
        </p:nvSpPr>
        <p:spPr>
          <a:xfrm>
            <a:off x="8143900" y="2071678"/>
            <a:ext cx="142876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286612" y="5214950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Найти данные для вычислений и сравнений</a:t>
            </a:r>
            <a:endParaRPr lang="ru-RU" dirty="0"/>
          </a:p>
        </p:txBody>
      </p:sp>
      <p:sp>
        <p:nvSpPr>
          <p:cNvPr id="18" name="Стрелка вверх 17"/>
          <p:cNvSpPr/>
          <p:nvPr/>
        </p:nvSpPr>
        <p:spPr>
          <a:xfrm>
            <a:off x="8215338" y="4643446"/>
            <a:ext cx="142876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Расположите перечисленные периоды геологической истории Земли в </a:t>
            </a:r>
          </a:p>
          <a:p>
            <a:pPr>
              <a:buNone/>
            </a:pPr>
            <a:r>
              <a:rPr lang="ru-RU" sz="1800" dirty="0" smtClean="0"/>
              <a:t>хронологическом порядке, начиная с самого раннего. Запишите в таблицу </a:t>
            </a:r>
          </a:p>
          <a:p>
            <a:pPr>
              <a:buNone/>
            </a:pPr>
            <a:r>
              <a:rPr lang="ru-RU" sz="1800" dirty="0" smtClean="0"/>
              <a:t>получившуюся последовательность букв.</a:t>
            </a:r>
          </a:p>
          <a:p>
            <a:pPr>
              <a:buNone/>
            </a:pPr>
            <a:r>
              <a:rPr lang="ru-RU" sz="1800" b="1" dirty="0" smtClean="0"/>
              <a:t>    А)</a:t>
            </a:r>
            <a:r>
              <a:rPr lang="ru-RU" sz="1800" dirty="0" smtClean="0"/>
              <a:t> Кембрийский</a:t>
            </a:r>
          </a:p>
          <a:p>
            <a:pPr>
              <a:buNone/>
            </a:pPr>
            <a:r>
              <a:rPr lang="ru-RU" sz="1800" b="1" dirty="0" smtClean="0"/>
              <a:t>    Б)</a:t>
            </a:r>
            <a:r>
              <a:rPr lang="ru-RU" sz="1800" dirty="0" smtClean="0"/>
              <a:t> Каменноугольный</a:t>
            </a:r>
          </a:p>
          <a:p>
            <a:pPr>
              <a:buNone/>
            </a:pPr>
            <a:r>
              <a:rPr lang="ru-RU" sz="1800" b="1" dirty="0" smtClean="0"/>
              <a:t>    В)</a:t>
            </a:r>
            <a:r>
              <a:rPr lang="ru-RU" sz="1800" dirty="0" smtClean="0"/>
              <a:t> Пермский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Задания на установление последовательности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3571876"/>
          <a:ext cx="8143932" cy="274320"/>
        </p:xfrm>
        <a:graphic>
          <a:graphicData uri="http://schemas.openxmlformats.org/drawingml/2006/table">
            <a:tbl>
              <a:tblPr/>
              <a:tblGrid>
                <a:gridCol w="8143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71604" y="4400846"/>
          <a:ext cx="6096029" cy="639358"/>
        </p:xfrm>
        <a:graphic>
          <a:graphicData uri="http://schemas.openxmlformats.org/drawingml/2006/table">
            <a:tbl>
              <a:tblPr/>
              <a:tblGrid>
                <a:gridCol w="208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7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3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337" marR="91337" marT="45668" marB="456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337" marR="91337" marT="45668" marB="456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3429000"/>
          <a:ext cx="8572560" cy="1037274"/>
        </p:xfrm>
        <a:graphic>
          <a:graphicData uri="http://schemas.openxmlformats.org/drawingml/2006/table">
            <a:tbl>
              <a:tblPr/>
              <a:tblGrid>
                <a:gridCol w="857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7274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Расположите перечисленные страны в порядке возрастания в них естественного прироста (на 1 тыс. жителей).</a:t>
                      </a:r>
                    </a:p>
                    <a:p>
                      <a:pPr algn="l"/>
                      <a:r>
                        <a:rPr lang="ru-RU" dirty="0"/>
                        <a:t>Запишите в таблицу получившуюся последовательность букв.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42910" y="3929066"/>
          <a:ext cx="8358246" cy="2488303"/>
        </p:xfrm>
        <a:graphic>
          <a:graphicData uri="http://schemas.openxmlformats.org/drawingml/2006/table">
            <a:tbl>
              <a:tblPr/>
              <a:tblGrid>
                <a:gridCol w="500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994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  </a:t>
                      </a:r>
                    </a:p>
                  </a:txBody>
                  <a:tcPr marL="91337" marR="91337" marT="45668" marB="456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337" marR="91337" marT="45668" marB="456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090">
                <a:tc>
                  <a:txBody>
                    <a:bodyPr/>
                    <a:lstStyle/>
                    <a:p>
                      <a:pPr algn="ctr"/>
                      <a:r>
                        <a:rPr lang="ru-RU" sz="1800" b="1"/>
                        <a:t>А)</a:t>
                      </a:r>
                      <a:r>
                        <a:rPr lang="ru-RU" sz="1800"/>
                        <a:t> </a:t>
                      </a:r>
                    </a:p>
                  </a:txBody>
                  <a:tcPr marL="28543" marR="28543" marT="28543" marB="28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США</a:t>
                      </a:r>
                    </a:p>
                  </a:txBody>
                  <a:tcPr marL="28543" marR="28543" marT="28543" marB="28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090">
                <a:tc>
                  <a:txBody>
                    <a:bodyPr/>
                    <a:lstStyle/>
                    <a:p>
                      <a:pPr algn="ctr"/>
                      <a:r>
                        <a:rPr lang="ru-RU" sz="1800" b="1"/>
                        <a:t>Б)</a:t>
                      </a:r>
                      <a:r>
                        <a:rPr lang="ru-RU" sz="1800"/>
                        <a:t> </a:t>
                      </a:r>
                    </a:p>
                  </a:txBody>
                  <a:tcPr marL="28543" marR="28543" marT="28543" marB="28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Дания</a:t>
                      </a:r>
                    </a:p>
                  </a:txBody>
                  <a:tcPr marL="28543" marR="28543" marT="28543" marB="28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090">
                <a:tc>
                  <a:txBody>
                    <a:bodyPr/>
                    <a:lstStyle/>
                    <a:p>
                      <a:pPr algn="ctr"/>
                      <a:r>
                        <a:rPr lang="ru-RU" sz="1800" b="1"/>
                        <a:t>В)</a:t>
                      </a:r>
                      <a:r>
                        <a:rPr lang="ru-RU" sz="1800"/>
                        <a:t> </a:t>
                      </a:r>
                    </a:p>
                  </a:txBody>
                  <a:tcPr marL="28543" marR="28543" marT="28543" marB="28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Кувейт</a:t>
                      </a:r>
                    </a:p>
                  </a:txBody>
                  <a:tcPr marL="28543" marR="28543" marT="28543" marB="28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090">
                <a:tc>
                  <a:txBody>
                    <a:bodyPr/>
                    <a:lstStyle/>
                    <a:p>
                      <a:pPr algn="ctr"/>
                      <a:r>
                        <a:rPr lang="ru-RU" sz="1800" b="1"/>
                        <a:t>Г)</a:t>
                      </a:r>
                      <a:r>
                        <a:rPr lang="ru-RU" sz="1800"/>
                        <a:t> </a:t>
                      </a:r>
                    </a:p>
                  </a:txBody>
                  <a:tcPr marL="28543" marR="28543" marT="28543" marB="28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Бразилия</a:t>
                      </a:r>
                    </a:p>
                  </a:txBody>
                  <a:tcPr marL="28543" marR="28543" marT="28543" marB="285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71868" y="4786322"/>
            <a:ext cx="52864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 заданиях 2,3,4,6,11,13,19 необходимо обращать внимание на то, что требуется: расположить в порядке возрастания (от меньшего к большему) или в порядке убывания (от большего – к меньшему).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548</TotalTime>
  <Words>1203</Words>
  <Application>Microsoft Office PowerPoint</Application>
  <PresentationFormat>Экран (4:3)</PresentationFormat>
  <Paragraphs>177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Constantia</vt:lpstr>
      <vt:lpstr>Courier New</vt:lpstr>
      <vt:lpstr>Times New Roman</vt:lpstr>
      <vt:lpstr>Wingdings</vt:lpstr>
      <vt:lpstr>Wingdings 2</vt:lpstr>
      <vt:lpstr>Бумажная</vt:lpstr>
      <vt:lpstr>Изменения в ЕГЭ по географии 2022 года.</vt:lpstr>
      <vt:lpstr>Структура КИМ ЕГЭ 2022 года по географии</vt:lpstr>
      <vt:lpstr>     </vt:lpstr>
      <vt:lpstr>Презентация PowerPoint</vt:lpstr>
      <vt:lpstr>Презентация PowerPoint</vt:lpstr>
      <vt:lpstr>Справочные материалы в КИМ по географии </vt:lpstr>
      <vt:lpstr>Презентация PowerPoint</vt:lpstr>
      <vt:lpstr>Новые справочные материалы в КИМ ЕГЭ по географии</vt:lpstr>
      <vt:lpstr>Задания на установление последовательности</vt:lpstr>
      <vt:lpstr>Работа с текстом: задание  №5</vt:lpstr>
      <vt:lpstr>Задание 13.</vt:lpstr>
      <vt:lpstr>Задание 19 и 20</vt:lpstr>
      <vt:lpstr>Задания №23-25. Мини-тест.</vt:lpstr>
      <vt:lpstr>Задание №31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68</cp:revision>
  <dcterms:created xsi:type="dcterms:W3CDTF">2022-01-23T17:18:22Z</dcterms:created>
  <dcterms:modified xsi:type="dcterms:W3CDTF">2022-01-27T08:28:56Z</dcterms:modified>
</cp:coreProperties>
</file>