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304" r:id="rId3"/>
    <p:sldId id="305" r:id="rId4"/>
    <p:sldId id="308" r:id="rId5"/>
    <p:sldId id="311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27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2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4628" autoAdjust="0"/>
  </p:normalViewPr>
  <p:slideViewPr>
    <p:cSldViewPr>
      <p:cViewPr>
        <p:scale>
          <a:sx n="100" d="100"/>
          <a:sy n="100" d="100"/>
        </p:scale>
        <p:origin x="-24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15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15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92132-27D1-4336-843F-A45739C01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62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33AF6-4A46-4F33-B9B4-3DE62BD03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20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39B52-65D3-4D15-86C1-C89A4097A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25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5B9B4-A23C-4CD1-A124-AF1A5EEAC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755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1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1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F63CF-57A1-4936-ACFF-8B3FB521E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97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CCF4E-1DCB-4DE3-A53A-3EC87C446F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76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51337-ABF6-4050-BB97-2D6CF7C5C3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72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81AE6-F7E0-486F-935A-CD55CC458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1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A6DB-F75A-4FBD-90CA-0EE1F65455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8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44B53-00C1-4CC6-98AA-2BEAB03EC8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53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805E3-D559-4123-8265-08564A1D4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92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FE68C-FE23-40F9-8276-FDDEA3E370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667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7A2DD-B715-4B0C-8290-C31C774871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07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B8B0D7A1-F8DD-4AC8-9346-D1EBE7A0B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1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49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87675" y="1844824"/>
            <a:ext cx="6019800" cy="2193776"/>
          </a:xfrm>
        </p:spPr>
        <p:txBody>
          <a:bodyPr/>
          <a:lstStyle/>
          <a:p>
            <a:pPr algn="ctr"/>
            <a:r>
              <a:rPr lang="ru-RU" sz="3600" b="1" dirty="0" smtClean="0"/>
              <a:t>заданий КИМ ЕГЭ </a:t>
            </a:r>
            <a:br>
              <a:rPr lang="ru-RU" sz="3600" b="1" dirty="0" smtClean="0"/>
            </a:br>
            <a:r>
              <a:rPr lang="ru-RU" sz="3600" b="1" dirty="0" smtClean="0"/>
              <a:t>по физике 2022</a:t>
            </a:r>
            <a:endParaRPr lang="ru-RU" sz="36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1680" y="4077072"/>
            <a:ext cx="7299920" cy="1752600"/>
          </a:xfrm>
        </p:spPr>
        <p:txBody>
          <a:bodyPr/>
          <a:lstStyle/>
          <a:p>
            <a:pPr eaLnBrk="1" hangingPunct="1"/>
            <a:r>
              <a:rPr lang="ru-RU" sz="1200" b="1" dirty="0" smtClean="0">
                <a:solidFill>
                  <a:schemeClr val="bg2"/>
                </a:solidFill>
              </a:rPr>
              <a:t>	     </a:t>
            </a:r>
          </a:p>
          <a:p>
            <a:pPr eaLnBrk="1" hangingPunct="1"/>
            <a:r>
              <a:rPr lang="ru-RU" sz="3000" b="1" dirty="0">
                <a:solidFill>
                  <a:schemeClr val="bg2"/>
                </a:solidFill>
              </a:rPr>
              <a:t>	</a:t>
            </a:r>
            <a:r>
              <a:rPr lang="ru-RU" sz="3000" b="1" dirty="0" smtClean="0">
                <a:solidFill>
                  <a:schemeClr val="bg2"/>
                </a:solidFill>
              </a:rPr>
              <a:t>     	</a:t>
            </a:r>
            <a:endParaRPr lang="ru-RU" sz="1800" i="1" dirty="0" smtClean="0">
              <a:solidFill>
                <a:schemeClr val="bg2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843808" y="210978"/>
            <a:ext cx="61206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/>
              <a:t>Муниципальное бюджетное образовательное учреждение</a:t>
            </a:r>
            <a:endParaRPr lang="ru-RU" sz="1600" dirty="0"/>
          </a:p>
          <a:p>
            <a:pPr algn="ctr"/>
            <a:r>
              <a:rPr lang="ru-RU" sz="1600" b="1" dirty="0"/>
              <a:t>дополнительного профессионального </a:t>
            </a:r>
            <a:r>
              <a:rPr lang="ru-RU" sz="1600" b="1" dirty="0" smtClean="0"/>
              <a:t>образования</a:t>
            </a:r>
            <a:r>
              <a:rPr lang="ru-RU" sz="1600" dirty="0"/>
              <a:t> «ЦЕНТР РАЗВИТИЯ ОБРАЗОВАНИЯ ГОРОДА ДУБНЫ МОСКОВСКОЙ ОБЛАСТИ»</a:t>
            </a:r>
          </a:p>
          <a:p>
            <a:pPr algn="ctr"/>
            <a:r>
              <a:rPr lang="ru-RU" sz="1600" dirty="0"/>
              <a:t>(ЦРО</a:t>
            </a:r>
            <a:r>
              <a:rPr lang="ru-RU" sz="1600" dirty="0" smtClean="0"/>
              <a:t>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028" name="Picture 4" descr="C:\Users\user\Pictures\dubnaadm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309367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5" y="692696"/>
            <a:ext cx="7123745" cy="5324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ym typeface="Wingdings"/>
              </a:rPr>
              <a:t>	</a:t>
            </a:r>
            <a:r>
              <a:rPr lang="ru-RU" sz="2000" dirty="0" smtClean="0"/>
              <a:t>Задания 22 и 23 </a:t>
            </a:r>
            <a:r>
              <a:rPr lang="ru-RU" sz="2000" dirty="0"/>
              <a:t>по </a:t>
            </a:r>
            <a:r>
              <a:rPr lang="ru-RU" sz="2000" dirty="0" smtClean="0"/>
              <a:t>методологии.</a:t>
            </a:r>
          </a:p>
          <a:p>
            <a:r>
              <a:rPr lang="ru-RU" sz="2000" dirty="0"/>
              <a:t>	</a:t>
            </a:r>
            <a:r>
              <a:rPr lang="ru-RU" sz="2000" dirty="0" smtClean="0"/>
              <a:t>Здесь никаких новых форматов заданий не будет</a:t>
            </a:r>
          </a:p>
          <a:p>
            <a:endParaRPr lang="ru-RU" sz="2000" dirty="0" smtClean="0"/>
          </a:p>
          <a:p>
            <a:endParaRPr lang="ru-RU" sz="2000" dirty="0"/>
          </a:p>
          <a:p>
            <a:r>
              <a:rPr lang="ru-RU" sz="6000" dirty="0" smtClean="0">
                <a:sym typeface="Wingdings"/>
              </a:rPr>
              <a:t></a:t>
            </a:r>
            <a:r>
              <a:rPr lang="ru-RU" sz="2000" dirty="0" smtClean="0">
                <a:sym typeface="Wingdings"/>
              </a:rPr>
              <a:t> </a:t>
            </a:r>
            <a:r>
              <a:rPr lang="ru-RU" sz="2000" dirty="0" smtClean="0"/>
              <a:t>	Возможно, </a:t>
            </a:r>
            <a:r>
              <a:rPr lang="ru-RU" sz="2000" dirty="0"/>
              <a:t>что задания по астрономии </a:t>
            </a:r>
            <a:endParaRPr lang="ru-RU" sz="2000" dirty="0" smtClean="0"/>
          </a:p>
          <a:p>
            <a:r>
              <a:rPr lang="ru-RU" sz="2000" dirty="0" smtClean="0"/>
              <a:t>	в </a:t>
            </a:r>
            <a:r>
              <a:rPr lang="ru-RU" sz="2000" dirty="0"/>
              <a:t>ЕГЭ по </a:t>
            </a:r>
            <a:r>
              <a:rPr lang="ru-RU" sz="2000" dirty="0" smtClean="0"/>
              <a:t>физике в 2022 году не будет</a:t>
            </a:r>
            <a:endParaRPr lang="en-US" sz="2000" dirty="0" smtClean="0"/>
          </a:p>
          <a:p>
            <a:endParaRPr lang="ru-RU" sz="2000" dirty="0" smtClean="0"/>
          </a:p>
          <a:p>
            <a:endParaRPr lang="en-US" sz="2000" dirty="0"/>
          </a:p>
          <a:p>
            <a:r>
              <a:rPr lang="ru-RU" sz="2000" dirty="0" smtClean="0"/>
              <a:t>Таким образом, </a:t>
            </a:r>
            <a:r>
              <a:rPr lang="ru-RU" sz="2000" dirty="0"/>
              <a:t>в </a:t>
            </a:r>
            <a:r>
              <a:rPr lang="ru-RU" sz="2000" dirty="0" smtClean="0"/>
              <a:t>первой части вариантов КИМ ЕГЭ-2022 </a:t>
            </a:r>
          </a:p>
          <a:p>
            <a:r>
              <a:rPr lang="ru-RU" sz="2000" dirty="0" smtClean="0"/>
              <a:t>по физике новыми будут задания 1 и 2. </a:t>
            </a:r>
          </a:p>
          <a:p>
            <a:r>
              <a:rPr lang="ru-RU" sz="2000" dirty="0" smtClean="0"/>
              <a:t>Кроме того, три задания будут переведены </a:t>
            </a:r>
          </a:p>
          <a:p>
            <a:r>
              <a:rPr lang="ru-RU" sz="2000" dirty="0" smtClean="0"/>
              <a:t>из формата </a:t>
            </a:r>
            <a:r>
              <a:rPr lang="ru-RU" sz="2000" dirty="0"/>
              <a:t>«выбрать два из пяти</a:t>
            </a:r>
            <a:r>
              <a:rPr lang="ru-RU" sz="2000" dirty="0" smtClean="0"/>
              <a:t>» </a:t>
            </a:r>
          </a:p>
          <a:p>
            <a:r>
              <a:rPr lang="ru-RU" sz="2000" dirty="0" smtClean="0"/>
              <a:t>в формат </a:t>
            </a:r>
            <a:r>
              <a:rPr lang="ru-RU" sz="2000" dirty="0"/>
              <a:t>«выбрать ВСЕ ВЕРНЫЕ из пяти</a:t>
            </a:r>
            <a:r>
              <a:rPr lang="ru-RU" sz="2000" dirty="0" smtClean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1351282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22526"/>
            <a:ext cx="7185493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ym typeface="Wingdings"/>
              </a:rPr>
              <a:t></a:t>
            </a:r>
            <a:r>
              <a:rPr lang="ru-RU" sz="2000" dirty="0" smtClean="0">
                <a:sym typeface="Wingdings"/>
              </a:rPr>
              <a:t>	</a:t>
            </a:r>
            <a:r>
              <a:rPr lang="ru-RU" sz="2000" dirty="0" smtClean="0"/>
              <a:t>Часть 2 – семь заданий с развёрнутым решением</a:t>
            </a:r>
          </a:p>
          <a:p>
            <a:pPr marL="342900" indent="-342900">
              <a:buFont typeface="Wingdings"/>
              <a:buChar char=""/>
            </a:pPr>
            <a:endParaRPr lang="ru-RU" sz="2000" dirty="0"/>
          </a:p>
          <a:p>
            <a:r>
              <a:rPr lang="ru-RU" sz="2000" dirty="0" smtClean="0"/>
              <a:t>Задание 24 – качественная задача		(3 балла)</a:t>
            </a:r>
          </a:p>
          <a:p>
            <a:r>
              <a:rPr lang="ru-RU" sz="2000" dirty="0" smtClean="0"/>
              <a:t>Задание 25 – простая расчётная задача	(2 балла) </a:t>
            </a:r>
          </a:p>
          <a:p>
            <a:r>
              <a:rPr lang="ru-RU" sz="2000" dirty="0"/>
              <a:t>Задание </a:t>
            </a:r>
            <a:r>
              <a:rPr lang="ru-RU" sz="2000" dirty="0" smtClean="0"/>
              <a:t>26 </a:t>
            </a:r>
            <a:r>
              <a:rPr lang="ru-RU" sz="2000" dirty="0"/>
              <a:t>– простая расчётная задача	(2 балла</a:t>
            </a:r>
            <a:r>
              <a:rPr lang="ru-RU" sz="2000" dirty="0" smtClean="0"/>
              <a:t>)</a:t>
            </a:r>
          </a:p>
          <a:p>
            <a:r>
              <a:rPr lang="ru-RU" sz="2000" dirty="0" smtClean="0"/>
              <a:t>Задания 27 – 29  сложные расчётные задачи	(по 3 балла)</a:t>
            </a:r>
          </a:p>
          <a:p>
            <a:endParaRPr lang="ru-RU" sz="2000" dirty="0" smtClean="0"/>
          </a:p>
          <a:p>
            <a:r>
              <a:rPr lang="ru-RU" sz="2000" dirty="0" smtClean="0"/>
              <a:t>Задание 30 – сложная расчётная задача</a:t>
            </a:r>
          </a:p>
          <a:p>
            <a:r>
              <a:rPr lang="ru-RU" sz="2000" dirty="0" smtClean="0"/>
              <a:t>   с </a:t>
            </a:r>
            <a:r>
              <a:rPr lang="ru-RU" sz="2000" dirty="0"/>
              <a:t>обоснованием </a:t>
            </a:r>
            <a:r>
              <a:rPr lang="ru-RU" sz="2000" dirty="0" smtClean="0"/>
              <a:t>применимости </a:t>
            </a:r>
          </a:p>
          <a:p>
            <a:r>
              <a:rPr lang="ru-RU" sz="2000" dirty="0" smtClean="0"/>
              <a:t>   закономерностей, избранных </a:t>
            </a:r>
            <a:r>
              <a:rPr lang="ru-RU" sz="2000" dirty="0"/>
              <a:t>для решения </a:t>
            </a:r>
            <a:r>
              <a:rPr lang="ru-RU" sz="2000" dirty="0" smtClean="0"/>
              <a:t>	(4 балла)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39458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836712"/>
            <a:ext cx="43003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Пример задания 30 и его решения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59" y="1484784"/>
            <a:ext cx="490537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647" y="3429000"/>
            <a:ext cx="47720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9962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1443038"/>
            <a:ext cx="4781550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3633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1" y="1556792"/>
            <a:ext cx="6603026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Полностью верное решение задания 30 оценивается </a:t>
            </a:r>
          </a:p>
          <a:p>
            <a:r>
              <a:rPr lang="ru-RU" sz="2000" dirty="0" smtClean="0"/>
              <a:t>4 баллами (1 балл – за правильное обоснование и </a:t>
            </a:r>
          </a:p>
          <a:p>
            <a:r>
              <a:rPr lang="ru-RU" sz="2000" dirty="0" smtClean="0"/>
              <a:t>3 балла – за правильное решение).</a:t>
            </a:r>
          </a:p>
          <a:p>
            <a:endParaRPr lang="ru-RU" sz="2000" dirty="0"/>
          </a:p>
          <a:p>
            <a:r>
              <a:rPr lang="ru-RU" sz="2000" dirty="0" smtClean="0"/>
              <a:t>Обоснование применимости тех или иных законов – </a:t>
            </a:r>
          </a:p>
          <a:p>
            <a:r>
              <a:rPr lang="ru-RU" sz="2000" dirty="0" smtClean="0"/>
              <a:t>дело новое. Поэтому вводить подобные задания</a:t>
            </a:r>
          </a:p>
          <a:p>
            <a:r>
              <a:rPr lang="ru-RU" sz="2000" dirty="0" smtClean="0"/>
              <a:t>мы будем постепенно, </a:t>
            </a:r>
          </a:p>
          <a:p>
            <a:r>
              <a:rPr lang="ru-RU" sz="2000" dirty="0" smtClean="0"/>
              <a:t>не спеша расширяя перечень сюжетов.</a:t>
            </a:r>
          </a:p>
          <a:p>
            <a:r>
              <a:rPr lang="ru-RU" sz="2000" dirty="0" smtClean="0"/>
              <a:t>В 2022 году во всех вариантах КИМ задание 30 </a:t>
            </a:r>
          </a:p>
          <a:p>
            <a:r>
              <a:rPr lang="ru-RU" sz="2000" dirty="0" smtClean="0"/>
              <a:t>будет задачей по механике.</a:t>
            </a:r>
          </a:p>
          <a:p>
            <a:r>
              <a:rPr lang="ru-RU" sz="2000" dirty="0" smtClean="0"/>
              <a:t>Поэтому рассмотрим в качестве ещё одного примера</a:t>
            </a:r>
          </a:p>
          <a:p>
            <a:r>
              <a:rPr lang="ru-RU" sz="2000" dirty="0" smtClean="0"/>
              <a:t>следующую задачу.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39657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81100"/>
            <a:ext cx="8500484" cy="323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4401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496944" cy="598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8320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56" y="980728"/>
            <a:ext cx="8565476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2103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690066"/>
            <a:ext cx="8382553" cy="5331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1138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2204864"/>
            <a:ext cx="60486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000066"/>
                </a:solidFill>
              </a:rPr>
              <a:t>Спасибо</a:t>
            </a:r>
          </a:p>
          <a:p>
            <a:pPr marL="0" indent="0" algn="ctr">
              <a:buNone/>
            </a:pPr>
            <a:r>
              <a:rPr lang="ru-RU" sz="6600" b="1" dirty="0" smtClean="0">
                <a:solidFill>
                  <a:srgbClr val="000066"/>
                </a:solidFill>
              </a:rPr>
              <a:t>за внимание!</a:t>
            </a:r>
            <a:endParaRPr lang="ru-RU" sz="66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42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204864"/>
            <a:ext cx="693670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В 2022 году в вариантах КИМ ЕГЭ по физике </a:t>
            </a:r>
          </a:p>
          <a:p>
            <a:r>
              <a:rPr lang="ru-RU" sz="2400" dirty="0" smtClean="0"/>
              <a:t>произойдут некоторые изменения. </a:t>
            </a:r>
          </a:p>
          <a:p>
            <a:r>
              <a:rPr lang="ru-RU" sz="2400" dirty="0" smtClean="0"/>
              <a:t>В частности, появятся новые модели заданий. </a:t>
            </a:r>
          </a:p>
          <a:p>
            <a:r>
              <a:rPr lang="ru-RU" sz="2400" dirty="0" smtClean="0"/>
              <a:t>О них и пойдёт речь в данной презентации.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0132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78097"/>
          </a:xfrm>
        </p:spPr>
        <p:txBody>
          <a:bodyPr/>
          <a:lstStyle/>
          <a:p>
            <a:r>
              <a:rPr lang="ru-RU" sz="3200" dirty="0" smtClean="0"/>
              <a:t>Структура вариантов КИМ ЕГЭ по физике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474068"/>
          </a:xfrm>
        </p:spPr>
        <p:txBody>
          <a:bodyPr/>
          <a:lstStyle/>
          <a:p>
            <a:r>
              <a:rPr lang="ru-RU" dirty="0" smtClean="0"/>
              <a:t>2021 год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1628800"/>
            <a:ext cx="4040188" cy="4824536"/>
          </a:xfrm>
          <a:ln>
            <a:solidFill>
              <a:srgbClr val="000066"/>
            </a:solidFill>
          </a:ln>
        </p:spPr>
        <p:txBody>
          <a:bodyPr/>
          <a:lstStyle/>
          <a:p>
            <a:r>
              <a:rPr lang="ru-RU" sz="1800" dirty="0" smtClean="0"/>
              <a:t>Часть 1</a:t>
            </a:r>
          </a:p>
          <a:p>
            <a:pPr marL="0" indent="0">
              <a:buNone/>
            </a:pPr>
            <a:r>
              <a:rPr lang="ru-RU" sz="1800" dirty="0" smtClean="0"/>
              <a:t>Механика		1 - 7</a:t>
            </a:r>
          </a:p>
          <a:p>
            <a:pPr marL="0" indent="0">
              <a:buNone/>
            </a:pPr>
            <a:r>
              <a:rPr lang="ru-RU" sz="1800" dirty="0" smtClean="0"/>
              <a:t>Молекулярная физика	8 - 12</a:t>
            </a:r>
          </a:p>
          <a:p>
            <a:pPr marL="0" indent="0">
              <a:buNone/>
            </a:pPr>
            <a:r>
              <a:rPr lang="ru-RU" sz="1800" dirty="0" smtClean="0"/>
              <a:t>Электродинамика	13 - 18</a:t>
            </a:r>
          </a:p>
          <a:p>
            <a:pPr marL="0" indent="0">
              <a:buNone/>
            </a:pPr>
            <a:r>
              <a:rPr lang="ru-RU" sz="1800" dirty="0" smtClean="0"/>
              <a:t>Квантовая физика	19 - 21</a:t>
            </a:r>
          </a:p>
          <a:p>
            <a:pPr marL="0" indent="0">
              <a:buNone/>
            </a:pPr>
            <a:r>
              <a:rPr lang="ru-RU" sz="1800" dirty="0" smtClean="0"/>
              <a:t>Методология		22, 23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Астрономия		24</a:t>
            </a:r>
          </a:p>
          <a:p>
            <a:pPr marL="0" indent="0">
              <a:buNone/>
            </a:pPr>
            <a:r>
              <a:rPr lang="ru-RU" sz="1800" dirty="0" smtClean="0"/>
              <a:t>	Максимальный балл: 34</a:t>
            </a: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r>
              <a:rPr lang="ru-RU" sz="1800" dirty="0" smtClean="0"/>
              <a:t>Часть 2</a:t>
            </a:r>
          </a:p>
          <a:p>
            <a:pPr marL="0" indent="0">
              <a:buNone/>
            </a:pPr>
            <a:r>
              <a:rPr lang="ru-RU" sz="1800" dirty="0" smtClean="0"/>
              <a:t>2 задачи с кратким ответом	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6 задач с развёрнутым решением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	Максимальный </a:t>
            </a:r>
            <a:r>
              <a:rPr lang="ru-RU" sz="1800" dirty="0"/>
              <a:t>балл: </a:t>
            </a:r>
            <a:r>
              <a:rPr lang="ru-RU" sz="1800" dirty="0" smtClean="0"/>
              <a:t>19</a:t>
            </a:r>
            <a:endParaRPr lang="ru-RU" sz="1800" dirty="0"/>
          </a:p>
          <a:p>
            <a:pPr marL="0" indent="0">
              <a:buNone/>
            </a:pPr>
            <a:endParaRPr lang="ru-RU" sz="1000" dirty="0" smtClean="0"/>
          </a:p>
          <a:p>
            <a:pPr marL="0" indent="0">
              <a:buNone/>
            </a:pPr>
            <a:r>
              <a:rPr lang="ru-RU" sz="1800" dirty="0"/>
              <a:t>Максимальный </a:t>
            </a:r>
            <a:r>
              <a:rPr lang="ru-RU" sz="1800" dirty="0" smtClean="0"/>
              <a:t>балл за работу: 53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052736"/>
            <a:ext cx="4041775" cy="567755"/>
          </a:xfrm>
        </p:spPr>
        <p:txBody>
          <a:bodyPr/>
          <a:lstStyle/>
          <a:p>
            <a:r>
              <a:rPr lang="ru-RU" dirty="0" smtClean="0"/>
              <a:t>2022 год (проект)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008" y="1628800"/>
            <a:ext cx="4041775" cy="4824536"/>
          </a:xfrm>
          <a:ln>
            <a:solidFill>
              <a:srgbClr val="000066"/>
            </a:solidFill>
          </a:ln>
        </p:spPr>
        <p:txBody>
          <a:bodyPr/>
          <a:lstStyle/>
          <a:p>
            <a:r>
              <a:rPr lang="ru-RU" sz="1800" dirty="0"/>
              <a:t>Часть 1</a:t>
            </a:r>
          </a:p>
          <a:p>
            <a:pPr marL="0" indent="0">
              <a:buNone/>
            </a:pPr>
            <a:r>
              <a:rPr lang="ru-RU" sz="1800" dirty="0" smtClean="0"/>
              <a:t>Общие вопросы		1, 2</a:t>
            </a:r>
          </a:p>
          <a:p>
            <a:pPr marL="0" indent="0">
              <a:buNone/>
            </a:pPr>
            <a:r>
              <a:rPr lang="ru-RU" sz="1800" dirty="0" smtClean="0"/>
              <a:t>Механика</a:t>
            </a:r>
            <a:r>
              <a:rPr lang="ru-RU" sz="1800" dirty="0"/>
              <a:t>		</a:t>
            </a:r>
            <a:r>
              <a:rPr lang="ru-RU" sz="1800" dirty="0" smtClean="0"/>
              <a:t>3 - 8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Молекулярная </a:t>
            </a:r>
            <a:r>
              <a:rPr lang="ru-RU" sz="1800" dirty="0" smtClean="0"/>
              <a:t>физика	9 - 13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Электродинамика	14 - 19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Квантовая </a:t>
            </a:r>
            <a:r>
              <a:rPr lang="ru-RU" sz="1800" dirty="0" smtClean="0"/>
              <a:t>физика	20, 21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Методология		22, 23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	Максимальный балл: </a:t>
            </a:r>
            <a:r>
              <a:rPr lang="ru-RU" sz="1800" dirty="0" smtClean="0"/>
              <a:t>33</a:t>
            </a:r>
          </a:p>
          <a:p>
            <a:pPr marL="0" indent="0">
              <a:buNone/>
            </a:pPr>
            <a:endParaRPr lang="ru-RU" sz="1800" dirty="0"/>
          </a:p>
          <a:p>
            <a:r>
              <a:rPr lang="ru-RU" sz="1800" dirty="0"/>
              <a:t>Часть 2</a:t>
            </a:r>
          </a:p>
          <a:p>
            <a:pPr marL="0" indent="0">
              <a:buNone/>
            </a:pPr>
            <a:r>
              <a:rPr lang="ru-RU" sz="1800" dirty="0" smtClean="0"/>
              <a:t>7 </a:t>
            </a:r>
            <a:r>
              <a:rPr lang="ru-RU" sz="1800" dirty="0"/>
              <a:t>задач с развёрнутым </a:t>
            </a:r>
            <a:r>
              <a:rPr lang="ru-RU" sz="1800" dirty="0" smtClean="0"/>
              <a:t>решением</a:t>
            </a:r>
            <a:endParaRPr lang="ru-RU" b="1" dirty="0" smtClean="0"/>
          </a:p>
          <a:p>
            <a:pPr marL="0" indent="0">
              <a:buNone/>
            </a:pPr>
            <a:r>
              <a:rPr lang="ru-RU" sz="1800" dirty="0"/>
              <a:t>	Максимальный балл: </a:t>
            </a:r>
            <a:r>
              <a:rPr lang="ru-RU" sz="1800" dirty="0" smtClean="0"/>
              <a:t>20</a:t>
            </a:r>
            <a:endParaRPr lang="ru-RU" sz="1800" dirty="0"/>
          </a:p>
          <a:p>
            <a:pPr marL="0" indent="0">
              <a:buNone/>
            </a:pPr>
            <a:endParaRPr lang="ru-RU" sz="1000" dirty="0" smtClean="0"/>
          </a:p>
          <a:p>
            <a:pPr marL="0" indent="0">
              <a:buNone/>
            </a:pPr>
            <a:r>
              <a:rPr lang="ru-RU" sz="1800" dirty="0" smtClean="0"/>
              <a:t>Количество заданий в работе: 30</a:t>
            </a:r>
          </a:p>
          <a:p>
            <a:pPr marL="0" indent="0">
              <a:buNone/>
            </a:pPr>
            <a:r>
              <a:rPr lang="ru-RU" sz="1800" dirty="0"/>
              <a:t>Максимальный балл за работу: </a:t>
            </a:r>
            <a:r>
              <a:rPr lang="ru-RU" sz="1800" dirty="0" smtClean="0"/>
              <a:t>53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411760" y="3933056"/>
            <a:ext cx="2016224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411760" y="5589240"/>
            <a:ext cx="2016224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588224" y="3933056"/>
            <a:ext cx="1872208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588224" y="5301208"/>
            <a:ext cx="1872208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544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5"/>
            <a:ext cx="7929094" cy="56323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Таким образом, </a:t>
            </a:r>
          </a:p>
          <a:p>
            <a:r>
              <a:rPr lang="ru-RU" sz="2000" dirty="0" smtClean="0"/>
              <a:t>1) первая часть варианта будет начинаться </a:t>
            </a:r>
          </a:p>
          <a:p>
            <a:r>
              <a:rPr lang="ru-RU" sz="2000" dirty="0" smtClean="0"/>
              <a:t>с двух новых по содержанию заданий, </a:t>
            </a:r>
          </a:p>
          <a:p>
            <a:r>
              <a:rPr lang="ru-RU" sz="2000" dirty="0" smtClean="0"/>
              <a:t>относящихся к школьному курсу физики в целом;</a:t>
            </a:r>
          </a:p>
          <a:p>
            <a:endParaRPr lang="ru-RU" sz="1000" dirty="0" smtClean="0"/>
          </a:p>
          <a:p>
            <a:r>
              <a:rPr lang="ru-RU" sz="2000" dirty="0" smtClean="0"/>
              <a:t>2) далее следуют задания, последовательно, от темы к теме,  </a:t>
            </a:r>
          </a:p>
          <a:p>
            <a:r>
              <a:rPr lang="ru-RU" sz="2000" dirty="0" smtClean="0"/>
              <a:t>проверяющие знания по всем четырём основным разделам </a:t>
            </a:r>
          </a:p>
          <a:p>
            <a:r>
              <a:rPr lang="ru-RU" sz="2000" dirty="0" smtClean="0"/>
              <a:t>школьного курса физики. </a:t>
            </a:r>
          </a:p>
          <a:p>
            <a:r>
              <a:rPr lang="ru-RU" sz="2000" dirty="0" smtClean="0"/>
              <a:t>Количество этих заданий сокращается на 2 (с 21 до 19);</a:t>
            </a:r>
          </a:p>
          <a:p>
            <a:endParaRPr lang="ru-RU" sz="1000" dirty="0" smtClean="0"/>
          </a:p>
          <a:p>
            <a:r>
              <a:rPr lang="ru-RU" sz="2000" dirty="0" smtClean="0"/>
              <a:t>3) затем следуют, как и прежде, два задания по методологии;</a:t>
            </a:r>
          </a:p>
          <a:p>
            <a:endParaRPr lang="ru-RU" sz="1000" dirty="0" smtClean="0"/>
          </a:p>
          <a:p>
            <a:r>
              <a:rPr lang="ru-RU" sz="2000" dirty="0" smtClean="0"/>
              <a:t>4) не исключено, что задания по астрономии в ЕГЭ по физике </a:t>
            </a:r>
          </a:p>
          <a:p>
            <a:r>
              <a:rPr lang="ru-RU" sz="2000" dirty="0" smtClean="0"/>
              <a:t>не будет;</a:t>
            </a:r>
          </a:p>
          <a:p>
            <a:endParaRPr lang="ru-RU" sz="1000" dirty="0"/>
          </a:p>
          <a:p>
            <a:r>
              <a:rPr lang="ru-RU" sz="2000" dirty="0" smtClean="0"/>
              <a:t>5) во второй части варианта задач с кратким ответом не будет, </a:t>
            </a:r>
          </a:p>
          <a:p>
            <a:r>
              <a:rPr lang="ru-RU" sz="2000" dirty="0" smtClean="0"/>
              <a:t>будет семь задач с развёрнутым решением: одна качественная, </a:t>
            </a:r>
          </a:p>
          <a:p>
            <a:r>
              <a:rPr lang="ru-RU" sz="2000" dirty="0" smtClean="0"/>
              <a:t>две простых расчётных и четыре сложных расчётных, </a:t>
            </a:r>
          </a:p>
          <a:p>
            <a:r>
              <a:rPr lang="ru-RU" sz="2000" dirty="0" smtClean="0"/>
              <a:t>в одной из которых потребуется письменно обосновать </a:t>
            </a:r>
          </a:p>
          <a:p>
            <a:r>
              <a:rPr lang="ru-RU" sz="2000" dirty="0" smtClean="0"/>
              <a:t>применимость избранных для решения закономерностей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7855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224136"/>
          </a:xfrm>
        </p:spPr>
        <p:txBody>
          <a:bodyPr/>
          <a:lstStyle/>
          <a:p>
            <a:r>
              <a:rPr lang="ru-RU" sz="2000" dirty="0" smtClean="0"/>
              <a:t>	Остановимся подробнее на </a:t>
            </a:r>
            <a:r>
              <a:rPr lang="ru-RU" sz="2000" dirty="0"/>
              <a:t>новых типах </a:t>
            </a:r>
            <a:r>
              <a:rPr lang="ru-RU" sz="2000" dirty="0" smtClean="0"/>
              <a:t>заданий.</a:t>
            </a:r>
            <a:br>
              <a:rPr lang="ru-RU" sz="2000" dirty="0" smtClean="0"/>
            </a:br>
            <a:r>
              <a:rPr lang="ru-RU" sz="2000" dirty="0" smtClean="0"/>
              <a:t>   </a:t>
            </a:r>
            <a:r>
              <a:rPr lang="hy-AM" sz="6000" dirty="0" smtClean="0">
                <a:sym typeface="Wingdings"/>
              </a:rPr>
              <a:t></a:t>
            </a:r>
            <a:r>
              <a:rPr lang="ru-RU" sz="4800" dirty="0" smtClean="0">
                <a:sym typeface="Wingdings"/>
              </a:rPr>
              <a:t>	</a:t>
            </a:r>
            <a:r>
              <a:rPr lang="ru-RU" sz="2000" dirty="0" smtClean="0"/>
              <a:t>Задания </a:t>
            </a:r>
            <a:r>
              <a:rPr lang="ru-RU" sz="2000" dirty="0"/>
              <a:t>1 и 2 – общие </a:t>
            </a:r>
            <a:r>
              <a:rPr lang="ru-RU" sz="2000" dirty="0" smtClean="0"/>
              <a:t>вопросы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8862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Пример задания 1: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60" y="2132856"/>
            <a:ext cx="7474431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012160" y="5989930"/>
            <a:ext cx="15245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Ответ: 234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7678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24449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ru-RU" sz="2000" dirty="0"/>
              <a:t>Пример задания 2: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646" y="990020"/>
            <a:ext cx="7242716" cy="546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796136" y="5805264"/>
            <a:ext cx="1394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Ответ: </a:t>
            </a:r>
            <a:r>
              <a:rPr lang="ru-RU" dirty="0" smtClean="0"/>
              <a:t>125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663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4"/>
            <a:ext cx="7834132" cy="5324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Как видим, </a:t>
            </a:r>
          </a:p>
          <a:p>
            <a:r>
              <a:rPr lang="ru-RU" sz="2000" dirty="0" smtClean="0"/>
              <a:t>определённая новизна есть и в форме этих заданий.</a:t>
            </a:r>
          </a:p>
          <a:p>
            <a:endParaRPr lang="ru-RU" sz="2000" dirty="0"/>
          </a:p>
          <a:p>
            <a:r>
              <a:rPr lang="ru-RU" sz="2000" dirty="0" smtClean="0"/>
              <a:t>В задании 1 предлагается выбрать ВСЕ верные утверждения</a:t>
            </a:r>
          </a:p>
          <a:p>
            <a:r>
              <a:rPr lang="ru-RU" sz="2000" dirty="0" smtClean="0"/>
              <a:t>из пяти предложенных. Сколько верных утверждений – заранее</a:t>
            </a:r>
          </a:p>
          <a:p>
            <a:r>
              <a:rPr lang="ru-RU" sz="2000" dirty="0" smtClean="0"/>
              <a:t>неизвестно. Их может быть и два, и три.</a:t>
            </a:r>
          </a:p>
          <a:p>
            <a:r>
              <a:rPr lang="ru-RU" sz="2000" dirty="0" smtClean="0"/>
              <a:t>Этот формат раньше встречался только в задании 24 </a:t>
            </a:r>
          </a:p>
          <a:p>
            <a:r>
              <a:rPr lang="ru-RU" sz="2000" dirty="0" smtClean="0"/>
              <a:t>по астрономии. Теперь он вводится во все задания,</a:t>
            </a:r>
          </a:p>
          <a:p>
            <a:r>
              <a:rPr lang="ru-RU" sz="2000" dirty="0" smtClean="0"/>
              <a:t>которые раньше имели формат «выбрать два из пяти».</a:t>
            </a:r>
          </a:p>
          <a:p>
            <a:endParaRPr lang="ru-RU" sz="2000" dirty="0"/>
          </a:p>
          <a:p>
            <a:r>
              <a:rPr lang="ru-RU" sz="2000" dirty="0" smtClean="0"/>
              <a:t>В задании 2 требуется ответить на ТРИ вопроса </a:t>
            </a:r>
          </a:p>
          <a:p>
            <a:r>
              <a:rPr lang="ru-RU" sz="2000" dirty="0" smtClean="0"/>
              <a:t>и записать номера ответов в таблицу. Это почти то же самое,</a:t>
            </a:r>
          </a:p>
          <a:p>
            <a:r>
              <a:rPr lang="ru-RU" sz="2000" dirty="0"/>
              <a:t>ч</a:t>
            </a:r>
            <a:r>
              <a:rPr lang="ru-RU" sz="2000" dirty="0" smtClean="0"/>
              <a:t>то требуется в заданиях последних лет: ответить на ДВА </a:t>
            </a:r>
          </a:p>
          <a:p>
            <a:r>
              <a:rPr lang="ru-RU" sz="2000" dirty="0" smtClean="0"/>
              <a:t>вопроса и заполнить таблицу ответов.</a:t>
            </a:r>
          </a:p>
          <a:p>
            <a:endParaRPr lang="ru-RU" sz="2000" dirty="0"/>
          </a:p>
          <a:p>
            <a:r>
              <a:rPr lang="ru-RU" sz="2000" dirty="0" smtClean="0"/>
              <a:t>За полностью верный ответ в заданиях 1 и 2 ставится 2 балла,</a:t>
            </a:r>
          </a:p>
          <a:p>
            <a:r>
              <a:rPr lang="ru-RU" sz="2000" dirty="0" smtClean="0"/>
              <a:t>за любую одну ошибку 1 балл, за две и более ошибок – 0.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03405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83568"/>
          </a:xfrm>
        </p:spPr>
        <p:txBody>
          <a:bodyPr/>
          <a:lstStyle/>
          <a:p>
            <a:r>
              <a:rPr lang="ru-RU" sz="6000" dirty="0" smtClean="0">
                <a:sym typeface="Wingdings"/>
              </a:rPr>
              <a:t>	</a:t>
            </a:r>
            <a:r>
              <a:rPr lang="ru-RU" sz="2000" dirty="0" smtClean="0">
                <a:sym typeface="Wingdings"/>
              </a:rPr>
              <a:t>Задания по темам (задания 3 – 21)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352928" cy="38862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1) Здесь будут использованы задания прежних форматов:</a:t>
            </a:r>
          </a:p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с ответом в виде числа;</a:t>
            </a:r>
          </a:p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«увеличится, уменьшится, не изменится»;</a:t>
            </a:r>
          </a:p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на соответствие «два объекта </a:t>
            </a:r>
            <a:r>
              <a:rPr lang="ru-RU" sz="2000" dirty="0" smtClean="0">
                <a:sym typeface="Symbol"/>
              </a:rPr>
              <a:t></a:t>
            </a:r>
            <a:r>
              <a:rPr lang="ru-RU" sz="2000" dirty="0" smtClean="0">
                <a:sym typeface="Wingdings"/>
              </a:rPr>
              <a:t> четыре ответа».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2) Кроме того, все задания формата </a:t>
            </a:r>
            <a:r>
              <a:rPr lang="ru-RU" sz="2000" dirty="0"/>
              <a:t>«выбрать два из пяти</a:t>
            </a:r>
            <a:r>
              <a:rPr lang="ru-RU" sz="2000" dirty="0" smtClean="0"/>
              <a:t>» </a:t>
            </a:r>
          </a:p>
          <a:p>
            <a:pPr marL="0" indent="0">
              <a:buNone/>
            </a:pPr>
            <a:r>
              <a:rPr lang="ru-RU" sz="2000" dirty="0" smtClean="0"/>
              <a:t>	будут преобразованы в формат </a:t>
            </a:r>
          </a:p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«</a:t>
            </a:r>
            <a:r>
              <a:rPr lang="ru-RU" sz="2000" dirty="0"/>
              <a:t>выбрать </a:t>
            </a:r>
            <a:r>
              <a:rPr lang="ru-RU" sz="2000" dirty="0" smtClean="0"/>
              <a:t>ВСЕ ВЕРНЫЕ </a:t>
            </a:r>
            <a:r>
              <a:rPr lang="ru-RU" sz="2000" dirty="0"/>
              <a:t>из пяти</a:t>
            </a:r>
            <a:r>
              <a:rPr lang="ru-RU" sz="2000" dirty="0" smtClean="0"/>
              <a:t>».</a:t>
            </a:r>
          </a:p>
          <a:p>
            <a:pPr marL="0" indent="0">
              <a:buNone/>
            </a:pPr>
            <a:endParaRPr lang="ru-RU" sz="2000" dirty="0" smtClean="0">
              <a:sym typeface="Wingdings"/>
            </a:endParaRPr>
          </a:p>
          <a:p>
            <a:pPr marL="0" indent="0">
              <a:buNone/>
            </a:pPr>
            <a:r>
              <a:rPr lang="ru-RU" sz="2000" dirty="0" smtClean="0">
                <a:sym typeface="Wingdings"/>
              </a:rPr>
              <a:t>НЕ </a:t>
            </a:r>
            <a:r>
              <a:rPr lang="ru-RU" sz="2000" dirty="0">
                <a:sym typeface="Wingdings"/>
              </a:rPr>
              <a:t>БУДЕТ задания с ответом в виде слова (сейчас это задание 13).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83021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820743"/>
            <a:ext cx="65550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Пример </a:t>
            </a:r>
            <a:r>
              <a:rPr lang="ru-RU" sz="2000" dirty="0" smtClean="0"/>
              <a:t>задания «выбрать </a:t>
            </a:r>
            <a:r>
              <a:rPr lang="ru-RU" sz="2000" dirty="0"/>
              <a:t>ВСЕ ВЕРНЫЕ из пяти»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531" y="1340767"/>
            <a:ext cx="4867275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940152" y="4924310"/>
            <a:ext cx="1330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Ответ: 135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765662"/>
      </p:ext>
    </p:extLst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2819</TotalTime>
  <Words>458</Words>
  <Application>Microsoft Office PowerPoint</Application>
  <PresentationFormat>Экран (4:3)</PresentationFormat>
  <Paragraphs>137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Пиксел</vt:lpstr>
      <vt:lpstr>заданий КИМ ЕГЭ  по физике 2022</vt:lpstr>
      <vt:lpstr>Презентация PowerPoint</vt:lpstr>
      <vt:lpstr>Структура вариантов КИМ ЕГЭ по физике</vt:lpstr>
      <vt:lpstr>Презентация PowerPoint</vt:lpstr>
      <vt:lpstr> Остановимся подробнее на новых типах заданий.     Задания 1 и 2 – общие вопросы</vt:lpstr>
      <vt:lpstr>Презентация PowerPoint</vt:lpstr>
      <vt:lpstr>Презентация PowerPoint</vt:lpstr>
      <vt:lpstr> Задания по темам (задания 3 – 21)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ЛЕГЕНДЫ И МИФЫ МОЛЕКУЛЯРНОЙ ФИЗИКИ</dc:title>
  <dc:creator>v</dc:creator>
  <cp:lastModifiedBy>user</cp:lastModifiedBy>
  <cp:revision>169</cp:revision>
  <dcterms:created xsi:type="dcterms:W3CDTF">2009-05-29T22:48:38Z</dcterms:created>
  <dcterms:modified xsi:type="dcterms:W3CDTF">2022-01-25T11:36:33Z</dcterms:modified>
</cp:coreProperties>
</file>