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59" r:id="rId4"/>
    <p:sldId id="262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6A976-F955-4009-B33C-581632E54561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0CA28-FF3E-4555-8C83-69ABB38510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6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20CA28-FF3E-4555-8C83-69ABB38510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4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9D9A2C-2462-40E7-8E3D-7107F42226A3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7657F4-E1D8-45AE-8FB0-669D814B638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45587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ЕГЭ-2022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</a:t>
            </a:r>
            <a:r>
              <a:rPr lang="ru-RU" b="1" dirty="0"/>
              <a:t/>
            </a:r>
            <a:br>
              <a:rPr lang="ru-RU" b="1" dirty="0"/>
            </a:br>
            <a:endParaRPr lang="ru-RU" sz="1600" dirty="0"/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1907704" y="5517232"/>
            <a:ext cx="7083896" cy="82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ru-RU" sz="1200" b="1" dirty="0">
                <a:solidFill>
                  <a:schemeClr val="bg2"/>
                </a:solidFill>
              </a:rPr>
              <a:t>	     </a:t>
            </a:r>
          </a:p>
          <a:p>
            <a:pPr eaLnBrk="1" hangingPunct="1"/>
            <a:endParaRPr lang="ru-RU" sz="1200" b="1" dirty="0">
              <a:solidFill>
                <a:schemeClr val="bg2"/>
              </a:solidFill>
            </a:endParaRPr>
          </a:p>
          <a:p>
            <a:pPr eaLnBrk="1" hangingPunct="1"/>
            <a:r>
              <a:rPr lang="ru-RU" sz="3000" b="1" dirty="0">
                <a:solidFill>
                  <a:schemeClr val="bg2"/>
                </a:solidFill>
              </a:rPr>
              <a:t>	     	</a:t>
            </a:r>
            <a:endParaRPr lang="ru-RU" sz="1800" i="1" dirty="0">
              <a:solidFill>
                <a:schemeClr val="bg2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5141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75656" y="1189400"/>
            <a:ext cx="748883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Муниципальное бюджетное образовательное учреждение</a:t>
            </a:r>
            <a:endParaRPr lang="ru-RU" sz="1600" dirty="0"/>
          </a:p>
          <a:p>
            <a:pPr algn="ctr"/>
            <a:r>
              <a:rPr lang="ru-RU" sz="1600" b="1" dirty="0"/>
              <a:t>дополнительного профессионального образования</a:t>
            </a:r>
            <a:r>
              <a:rPr lang="ru-RU" sz="1600" dirty="0"/>
              <a:t> </a:t>
            </a:r>
            <a:endParaRPr lang="ru-RU" sz="1600" dirty="0" smtClean="0"/>
          </a:p>
          <a:p>
            <a:pPr algn="ctr"/>
            <a:r>
              <a:rPr lang="ru-RU" sz="1600" dirty="0" smtClean="0"/>
              <a:t>«</a:t>
            </a:r>
            <a:r>
              <a:rPr lang="ru-RU" sz="1600" dirty="0"/>
              <a:t>ЦЕНТР РАЗВИТИЯ ОБРАЗОВАНИЯ ГОРОДА ДУБНЫ </a:t>
            </a:r>
            <a:endParaRPr lang="ru-RU" sz="1600" dirty="0" smtClean="0"/>
          </a:p>
          <a:p>
            <a:pPr algn="ctr"/>
            <a:r>
              <a:rPr lang="ru-RU" sz="1600" dirty="0" smtClean="0"/>
              <a:t>МОСКОВСКОЙ </a:t>
            </a:r>
            <a:r>
              <a:rPr lang="ru-RU" sz="1600" dirty="0"/>
              <a:t>ОБЛАСТИ»</a:t>
            </a:r>
          </a:p>
          <a:p>
            <a:pPr algn="ctr"/>
            <a:r>
              <a:rPr lang="ru-RU" sz="1600" dirty="0"/>
              <a:t>(ЦРО)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9" name="Picture 4" descr="C:\Users\user\Pictures\dubnaadmi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378" b="20643"/>
          <a:stretch/>
        </p:blipFill>
        <p:spPr bwMode="auto">
          <a:xfrm>
            <a:off x="3851920" y="0"/>
            <a:ext cx="2592288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3924080" y="5047683"/>
            <a:ext cx="4608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ГМО Диденко Т.Р.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ln w="0"/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контрольных измерительных материалов ЕГЭ 2022 года </a:t>
            </a:r>
            <a:br>
              <a:rPr lang="ru-RU" sz="2000" b="1" dirty="0">
                <a:ln w="0"/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0"/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 профильного уровня</a:t>
            </a:r>
            <a:r>
              <a:rPr lang="ru-RU" sz="2000" b="1" dirty="0">
                <a:ln w="22225">
                  <a:solidFill>
                    <a:srgbClr val="5ECCF3"/>
                  </a:solidFill>
                  <a:prstDash val="solid"/>
                </a:ln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n w="22225">
                  <a:solidFill>
                    <a:srgbClr val="5ECCF3"/>
                  </a:solidFill>
                  <a:prstDash val="solid"/>
                </a:ln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Autofit/>
          </a:bodyPr>
          <a:lstStyle/>
          <a:p>
            <a:pPr marL="180000" indent="0">
              <a:buNone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состоит из двух частей, которые различаются по содержанию, сложности, числу заданий и форме ответа,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которую отведено 235 минут.</a:t>
            </a:r>
            <a:endParaRPr lang="ru-RU" sz="17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0">
              <a:buNone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содержит 11 заданий (задания 1–11)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кратким числовым ответом. </a:t>
            </a:r>
          </a:p>
          <a:p>
            <a:pPr marL="452438" indent="0">
              <a:buNone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содержит 7 заданий (задания 12-18)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развернутым ответом. </a:t>
            </a:r>
          </a:p>
          <a:p>
            <a:pPr marL="180000" lvl="0" indent="0">
              <a:buClr>
                <a:srgbClr val="A6B727"/>
              </a:buClr>
              <a:buNone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решение каждого из заданий 1–11 оценивается </a:t>
            </a:r>
            <a:r>
              <a:rPr lang="ru-RU" sz="17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баллом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считается выполненным верно, если экзаменуемый дал правильный ответ в виде </a:t>
            </a:r>
            <a:r>
              <a:rPr lang="ru-RU" sz="17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целого числа или конечной десятичной дроби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000" lvl="0" indent="0">
              <a:buClr>
                <a:srgbClr val="A6B727"/>
              </a:buClr>
              <a:buNone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заданий с развёрнутым ответом оцениваются от </a:t>
            </a:r>
            <a:r>
              <a:rPr lang="ru-RU" sz="17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до 4 баллов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Развёрнутый ответ предполагает 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полную запись решения с обоснованием выполненных действий.</a:t>
            </a:r>
          </a:p>
          <a:p>
            <a:pPr marL="180000" lvl="0" indent="0">
              <a:buClr>
                <a:srgbClr val="A6B727"/>
              </a:buClr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правильное решение каждого из заданий 12, 14 и 15 оценивается</a:t>
            </a:r>
          </a:p>
          <a:p>
            <a:pPr marL="180000" lvl="0" indent="0">
              <a:buClr>
                <a:srgbClr val="A6B727"/>
              </a:buClr>
              <a:buNone/>
            </a:pP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баллами;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из заданий 13 и 16 – 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каждого из заданий 17 и 18 – 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баллами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выполнения заданий 12–18 проводится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разработанной системы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 оценивания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0000" lvl="0" indent="0">
              <a:buClr>
                <a:srgbClr val="A6B727"/>
              </a:buClr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за всю работу – 31.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206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Профильный уровень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400600"/>
          </a:xfrm>
        </p:spPr>
        <p:txBody>
          <a:bodyPr>
            <a:normAutofit fontScale="55000" lnSpcReduction="20000"/>
          </a:bodyPr>
          <a:lstStyle/>
          <a:p>
            <a:pPr marL="3429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Удалены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1 и 2, проверяющие умение использовать приобретённые знания и умения в практической и повседневной жизни, задание 3, проверяющее умение выполнять действия с геометрическими фигурами, координатами и векторами.</a:t>
            </a:r>
          </a:p>
          <a:p>
            <a:pPr marL="3429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Добавлены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9, проверяющее умение выполнять действия с функциями, и задание 10,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  </a:r>
          </a:p>
          <a:p>
            <a:pPr marL="3429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Внесено изменение в систему оценивания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максимальный балл за выполнение задания повышенного уровня 13, проверяющего умение выполнять действия с геометрическими фигурами, координатами и векторами, стал равен 3; максимальный балл за выполнение задания повышенного уровня 15, проверяющего умение использовать приобретённые знания и умения в практической деятельности и повседневной жизни, стал равен 2.</a:t>
            </a:r>
          </a:p>
          <a:p>
            <a:pPr marL="34290" indent="0" algn="just">
              <a:spcAft>
                <a:spcPts val="6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Количество заданий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уменьшилось с 19 до 18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максимальный балл за </a:t>
            </a:r>
          </a:p>
          <a:p>
            <a:pPr marL="34290" indent="0" algn="just">
              <a:spcAft>
                <a:spcPts val="60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всей работы стал равным 31.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3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46503"/>
            <a:ext cx="7498080" cy="1143000"/>
          </a:xfrm>
        </p:spPr>
        <p:txBody>
          <a:bodyPr/>
          <a:lstStyle/>
          <a:p>
            <a:r>
              <a:rPr lang="ru-RU" sz="4400" b="1" dirty="0"/>
              <a:t>Базовый уровень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 экзамена по базовой математике включает в себя   21 задание с кратким ответом базового уровня сложности, на которые отведено 180 минут. За каждое задание можно получить 1 балл.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 математики  – единственный ЕГЭ, результат которого переводят по шкале от 1 до 5, то есть как привычные школьные оценки.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экзаменационной работе проверяется следующий   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учебный материал.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Математика, 5–6 классы.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Алгебра, 7–9 классы.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Алгебра и начала анализа, 10–11 классы.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Теория вероятностей и статистика, 7–9 классы.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Геометрия, 7–11 классы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1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ЕГЭ-2022 по математике 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Удалено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2, проверяющее умение выполнять вычисления и преобразования.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новое задание 5, проверяющее умение выполнять действия с геометрическими фигурами, и задание 20, проверяющее умение строить и исследовать простейшие математические модели.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заданий с 20 до 21.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выполнение всей работы в 2022 году — 21.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1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383</Words>
  <Application>Microsoft Office PowerPoint</Application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Изменения в ЕГЭ-2022  по математике </vt:lpstr>
      <vt:lpstr>Характеристика контрольных измерительных материалов ЕГЭ 2022 года  по математике профильного уровня </vt:lpstr>
      <vt:lpstr>Профильный уровень </vt:lpstr>
      <vt:lpstr>Базовый уровень</vt:lpstr>
      <vt:lpstr>Изменения в ЕГЭ-2022 по математике  Базовый уровень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2022-01-26T08:56:33Z</dcterms:created>
  <dcterms:modified xsi:type="dcterms:W3CDTF">2022-01-28T07:11:38Z</dcterms:modified>
</cp:coreProperties>
</file>