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8453" autoAdjust="0"/>
  </p:normalViewPr>
  <p:slideViewPr>
    <p:cSldViewPr snapToGrid="0">
      <p:cViewPr varScale="1">
        <p:scale>
          <a:sx n="60" d="100"/>
          <a:sy n="60" d="100"/>
        </p:scale>
        <p:origin x="-72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2AB2-7FEB-42B2-A886-0EC15F593D90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C2E6-455C-4A21-AE20-EADD6A3F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241C-92EB-4D9E-AA08-ED6D532EBCE8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49FB-48E1-4644-8F30-6FB94A12D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AA1D-623C-4219-BC24-EFC18BF6056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BA2F-7387-45C1-A6D1-E520D4C26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9263-E06C-4D38-B170-ACCEE8F46DB2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3E0D-0C35-4688-8DBE-105E65BA6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076A-ABDC-44DD-930D-338A11B59B62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267A-DA66-4348-968C-9FBC091FE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C15-8B3C-43E5-A945-267E2AB24FC4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AA532-0A2E-4085-9F56-01F180E15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8866-D6EF-477B-AAE5-AF4BBA783B78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59F9-D520-494D-94E6-7D984E992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7705-19EA-46FC-8FEA-2B49123A83FC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24D8-2BAD-462C-9A4B-332314390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882F-B7FB-4B2E-9115-30E0B2DC8633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8B70-4DF8-41C1-8579-4BDEA1BFC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284A-A20C-4102-878D-7709B82B27DE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8B41-2D8D-4CC1-8AF3-9830ED79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98AB-B3B3-4755-85D3-7F3FB2F6831D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4154-F013-4733-894B-919C8811C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7661-9744-4F75-9805-F191C9844C7F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863C-860C-491D-B692-688179AD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EF9C-32F0-43AC-982C-D3E1253ABA36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C898-DE5A-45AE-9A5B-3886D288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C8E5-B44A-43F5-8664-A3C4E40E882B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1C6C-42BD-449B-81C9-3696B2732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09D3-36F8-45CF-98CA-838AE9A8C5B4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A194-BD6C-4522-A488-2F354A4F9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F90C-323D-4755-9C5A-F4D35E32F18D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2C61-749F-423E-8050-72513EF29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58C1-85D9-4287-90B5-ED71D8BAC3D0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815A-FE0E-4128-812D-C0E5A58E6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3E1C9-7BDD-49C5-8741-C8BEA3528682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1259C5-597C-4A21-A80C-72F11D6F0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900" y="1300163"/>
            <a:ext cx="10985500" cy="3106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Использование технологии уровневой дифференциации в обучении учащихся с интеллектуальными нарушениями.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638675"/>
            <a:ext cx="6057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619125"/>
            <a:ext cx="10363200" cy="10429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smtClean="0">
                <a:latin typeface="Arial" charset="0"/>
              </a:rPr>
              <a:t>Дифференциация</a:t>
            </a:r>
            <a:r>
              <a:rPr lang="ru-RU" sz="3200" b="1" cap="none" smtClean="0"/>
              <a:t> </a:t>
            </a:r>
            <a:r>
              <a:rPr lang="ru-RU" sz="3200" b="1" cap="none" smtClean="0">
                <a:latin typeface="Arial" charset="0"/>
              </a:rPr>
              <a:t>по характеру помощи учащимся.</a:t>
            </a:r>
          </a:p>
        </p:txBody>
      </p:sp>
      <p:sp>
        <p:nvSpPr>
          <p:cNvPr id="47107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425450" y="1798638"/>
            <a:ext cx="11388725" cy="47656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ru-RU" b="1" i="1" cap="none" smtClean="0">
                <a:latin typeface="Arial" charset="0"/>
              </a:rPr>
              <a:t>На уроках часто применяется такая форма дифференциации, как дозирование помощи учителя, которое предполагает оказание учителем одной из видов помощи учащимся:</a:t>
            </a:r>
          </a:p>
          <a:p>
            <a:r>
              <a:rPr lang="ru-RU" cap="none" smtClean="0">
                <a:latin typeface="Arial" charset="0"/>
              </a:rPr>
              <a:t>Образец выполнения задания – для детей первой группы предлагается выполнить практическое задание по готовому образцу-эталону;</a:t>
            </a:r>
          </a:p>
          <a:p>
            <a:r>
              <a:rPr lang="ru-RU" cap="none" smtClean="0">
                <a:latin typeface="Arial" charset="0"/>
              </a:rPr>
              <a:t>Задания с инструкцией, планом, алгоритмом - для учащихся второй группы предлагается составить план предстоящей работы, состоящего из отдельных этапов письменной инструкции;</a:t>
            </a:r>
          </a:p>
          <a:p>
            <a:r>
              <a:rPr lang="ru-RU" cap="none" smtClean="0">
                <a:latin typeface="Arial" charset="0"/>
              </a:rPr>
              <a:t>Работа с подкреплением наглядной модели – эталона - со слабыми учащимися повторяется весь ход предстоящей работы по готовому плану, состоящего из предметных элементов плана и подробного описания каждого этапа.</a:t>
            </a:r>
          </a:p>
          <a:p>
            <a:endParaRPr lang="ru-RU" cap="none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55575" y="5521325"/>
            <a:ext cx="6281738" cy="8858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>
                <a:latin typeface="Arial" charset="0"/>
              </a:rPr>
              <a:t>Спасибо за внимание!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6113" y="1027113"/>
            <a:ext cx="11223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000" b="1"/>
              <a:t>Основная цель использования технологии уровневой дифференциации – обучение каждого учащегося на уровне его возможностей и способностей, что дает любому учащемуся возможность получить максимальные по его способностям знания и реализовать свой личностный потенциал. </a:t>
            </a:r>
          </a:p>
        </p:txBody>
      </p:sp>
      <p:pic>
        <p:nvPicPr>
          <p:cNvPr id="45064" name="Picture 8" descr="Forum_sch3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1658938"/>
            <a:ext cx="4221162" cy="4221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31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Дифференциация </a:t>
            </a:r>
            <a:r>
              <a:rPr lang="ru-RU" b="1" dirty="0"/>
              <a:t>обучения.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675" y="1325563"/>
            <a:ext cx="8289925" cy="45164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900" cap="none" smtClean="0">
                <a:latin typeface="Georgia" pitchFamily="18" charset="0"/>
                <a:cs typeface="Times New Roman" pitchFamily="18" charset="0"/>
              </a:rPr>
              <a:t>ДИФФЕРЕНЦИАЦИЯ В ПЕРЕВОДЕ С ЛАТИНСКОГО «DIFFERENCE» ОЗНАЧАЕТ РАЗДЕЛЕНИЕ, РАССЛОЕНИЕ ЦЕЛОГО НА РАЗЛИЧНЫЕ ЧАСТИ, ФОРМЫ, СТУПЕНИ. </a:t>
            </a:r>
          </a:p>
          <a:p>
            <a:pPr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900" b="1" i="1" cap="none" smtClean="0">
                <a:latin typeface="Georgia" pitchFamily="18" charset="0"/>
                <a:cs typeface="Times New Roman" pitchFamily="18" charset="0"/>
              </a:rPr>
              <a:t>ДИФФЕРЕНЦИАЦИЯ </a:t>
            </a:r>
            <a:r>
              <a:rPr lang="ru-RU" sz="1900" cap="none" smtClean="0">
                <a:latin typeface="Georgia" pitchFamily="18" charset="0"/>
                <a:cs typeface="Times New Roman" pitchFamily="18" charset="0"/>
              </a:rPr>
              <a:t>ОБУЧЕНИЯ (ДИФФЕРЕНЦИРОВАННЫЙ ПОДХОД В ОБУЧЕНИИ) - ЭТО:</a:t>
            </a:r>
          </a:p>
          <a:p>
            <a:pPr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900" cap="none" smtClean="0">
                <a:latin typeface="Georgia" pitchFamily="18" charset="0"/>
                <a:cs typeface="Times New Roman" pitchFamily="18" charset="0"/>
              </a:rPr>
              <a:t>1) СОЗДАНИЕ РАЗНООБРАЗНЫХ УСЛОВИЙ ОБУЧЕНИЯ ДЛЯ РАЗЛИЧНЫХ ШКОЛ, КЛАССОВ, ГРУПП С ЦЕЛЬЮ УЧЕТА ОСОБЕННОСТЕЙ ИХ КОНТИНГЕНТА;</a:t>
            </a:r>
          </a:p>
          <a:p>
            <a:pPr indent="0" algn="just">
              <a:lnSpc>
                <a:spcPct val="105000"/>
              </a:lnSpc>
              <a:spcAft>
                <a:spcPts val="1000"/>
              </a:spcAft>
              <a:buFont typeface="Arial" charset="0"/>
              <a:buNone/>
            </a:pPr>
            <a:r>
              <a:rPr lang="ru-RU" sz="1900" cap="none" smtClean="0">
                <a:latin typeface="Georgia" pitchFamily="18" charset="0"/>
                <a:cs typeface="Times New Roman" pitchFamily="18" charset="0"/>
              </a:rPr>
              <a:t>2) КОМПЛЕКС МЕТОДИЧЕСКИХ, ПСИХОЛОГО-ПЕДАГОГИЧЕСКИХ И ОРГАНИЗАЦИОННО-УПРАВЛЕНЧЕСКИХ МЕРОПРИЯТИЙ, ОБЕСПЕЧИВАЮЩИХ ОБУЧЕНИЕ В ГОМОГЕННЫХ ГРУППАХ.</a:t>
            </a:r>
          </a:p>
          <a:p>
            <a:pPr indent="0">
              <a:lnSpc>
                <a:spcPct val="110000"/>
              </a:lnSpc>
              <a:buFont typeface="Arial" charset="0"/>
              <a:buNone/>
            </a:pPr>
            <a:endParaRPr lang="ru-RU" cap="none" smtClean="0"/>
          </a:p>
        </p:txBody>
      </p:sp>
      <p:pic>
        <p:nvPicPr>
          <p:cNvPr id="20483" name="Picture 2" descr="https://www.pngarts.com/files/4/Loupe-PNG-Pho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643188"/>
            <a:ext cx="36163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0900" y="990600"/>
            <a:ext cx="10998200" cy="5651500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По </a:t>
            </a:r>
            <a:r>
              <a:rPr lang="ru-RU" b="1" dirty="0"/>
              <a:t>уровню применения: </a:t>
            </a:r>
            <a:r>
              <a:rPr lang="ru-RU" dirty="0"/>
              <a:t>все уровни.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По философской основе: </a:t>
            </a:r>
            <a:r>
              <a:rPr lang="ru-RU" dirty="0"/>
              <a:t>приспосабливающаяся.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По основному фактору развития: </a:t>
            </a:r>
            <a:r>
              <a:rPr lang="ru-RU" dirty="0"/>
              <a:t>социогенная с допущениями биогенного характера (всех выучить до одного уровня нельзя).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концепции усвоения: </a:t>
            </a:r>
            <a:r>
              <a:rPr lang="ru-RU" dirty="0"/>
              <a:t>приспосабливающаяся.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ориентации на личностные структуры: </a:t>
            </a:r>
            <a:r>
              <a:rPr lang="ru-RU" dirty="0"/>
              <a:t>информационная.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характеру содержания: </a:t>
            </a:r>
            <a:r>
              <a:rPr lang="ru-RU" dirty="0"/>
              <a:t>обучающая, светская, технократическая, общеобразовательная, </a:t>
            </a:r>
            <a:r>
              <a:rPr lang="ru-RU" dirty="0" err="1"/>
              <a:t>дидактоцентрическая</a:t>
            </a:r>
            <a:r>
              <a:rPr lang="ru-RU" dirty="0"/>
              <a:t> с ограниченной ориентацией на личность, проникающая.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типу управления познавательной деятельностью: </a:t>
            </a:r>
            <a:r>
              <a:rPr lang="ru-RU" dirty="0"/>
              <a:t>система малых групп - «репетитор».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организационным формам: </a:t>
            </a:r>
            <a:r>
              <a:rPr lang="ru-RU" dirty="0"/>
              <a:t>все формы.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подходу к ребенку: </a:t>
            </a:r>
            <a:r>
              <a:rPr lang="ru-RU" i="1" dirty="0"/>
              <a:t>все </a:t>
            </a:r>
            <a:r>
              <a:rPr lang="ru-RU" dirty="0"/>
              <a:t>виды.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преобладающему методу: </a:t>
            </a:r>
            <a:r>
              <a:rPr lang="ru-RU" dirty="0"/>
              <a:t>объяснительно-иллюстративная с элементами программирования.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По категории обучаемых: </a:t>
            </a:r>
            <a:r>
              <a:rPr lang="ru-RU" dirty="0"/>
              <a:t>массовая.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/>
              <a:t>Целевые ориентации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Обучение каждого на уровне его возможностей и способностей.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Приспособление (адаптация) обучения к особенностям различных групп учащихся.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755900" y="215900"/>
            <a:ext cx="909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Black" pitchFamily="34" charset="0"/>
                <a:cs typeface="Times New Roman" pitchFamily="18" charset="0"/>
              </a:rPr>
              <a:t>Классификационные параметры</a:t>
            </a:r>
            <a:r>
              <a:rPr lang="ru-RU" sz="200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b="1">
                <a:latin typeface="Arial Black" pitchFamily="34" charset="0"/>
                <a:cs typeface="Times New Roman" pitchFamily="18" charset="0"/>
              </a:rPr>
              <a:t>технологии дифференцированного обучения</a:t>
            </a:r>
            <a:endParaRPr lang="ru-RU" sz="200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19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Технологии уровневой дифференциации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56000" y="2679700"/>
            <a:ext cx="7950200" cy="37211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есть, уровневая дифференциация - это разбиение огромного организма образования на различные ступени, доступные для обучающихся с разным уровнем развития индивидуальных особенностей. В данном случае - это совокупность организационных решений педагога, охватывающих определенную часть учебного процесса.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потребностями ФГОС, данная технология является приоритетной. Дифференциация дает возможность каждому ученику, овладевшему некоторым минимумом общеобразовательной подготовки, обеспечивающей возможность адаптации к постоянно меняющимся жизненным условиям.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3100" y="1651000"/>
            <a:ext cx="10947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уровнем вообще, подразумевают степень величины, развития, значимости чего-нибудь, в данном случае это степень возможностей ребенка. Дифференциация - это разбиение целого на части, формы. </a:t>
            </a:r>
            <a:endParaRPr lang="ru-RU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8" descr="https://ds01.infourok.ru/uploads/ex/0290/0000b257-95a3a80e/hello_html_m36382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3114675"/>
            <a:ext cx="3108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8750"/>
            <a:ext cx="10363200" cy="1323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Цель использования технологии уровневой дифференциации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5475" y="1376363"/>
            <a:ext cx="10363200" cy="2814637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1.Индивидуализация обучения на основе создания оптимальных условий для выявления задатков, интересов и способностей каждого ученика.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2.Обучение всех учащихся на уровне их собственных возможностей и способностей.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3.Обеспечение достижения всеми учащимися базового уровня подготовки.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4.Создание условий для развития «слабого» учащегося.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3555" name="Picture 2" descr="https://131938-380190-raikfcquaxqncofqfm.stackpathdns.com/wp-content/uploads/2016/03/leren-ontwikkelen-1024x6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4414838"/>
            <a:ext cx="4352925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800" y="365125"/>
            <a:ext cx="10363200" cy="1595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Описание порядка использования (алгоритм применения) технологии в практической профессиональной деятельности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15000"/>
              </a:lnSpc>
              <a:buFont typeface="Tw Cen MT" pitchFamily="34" charset="0"/>
              <a:buAutoNum type="arabicPeriod"/>
              <a:tabLst>
                <a:tab pos="457200" algn="l"/>
              </a:tabLst>
            </a:pPr>
            <a:r>
              <a:rPr lang="ru-RU" cap="none" smtClean="0">
                <a:latin typeface="Times New Roman" pitchFamily="18" charset="0"/>
                <a:cs typeface="Times New Roman" pitchFamily="18" charset="0"/>
              </a:rPr>
              <a:t>ВХОДНАЯ ДИАГНОСТИКА (ОПРЕДЕЛЕНИЕ КРИТЕРИЕВ, НА ОСНОВЕ КОТОРЫХ ВЫДЕЛЯЮ ТИПОЛОГИЧЕСКИЕ ГРУППЫ УЧАЩИХСЯ ДЛЯ ДИФФЕРЕНЦИРОВАННОЙ РАБОТЫ).</a:t>
            </a:r>
          </a:p>
          <a:p>
            <a:pPr marL="342900" indent="-342900" algn="just">
              <a:lnSpc>
                <a:spcPct val="115000"/>
              </a:lnSpc>
              <a:buFont typeface="Tw Cen MT" pitchFamily="34" charset="0"/>
              <a:buAutoNum type="arabicPeriod"/>
              <a:tabLst>
                <a:tab pos="457200" algn="l"/>
              </a:tabLst>
            </a:pPr>
            <a:r>
              <a:rPr lang="ru-RU" cap="none" smtClean="0">
                <a:latin typeface="Times New Roman" pitchFamily="18" charset="0"/>
                <a:cs typeface="Times New Roman" pitchFamily="18" charset="0"/>
              </a:rPr>
              <a:t>РАСПРЕДЕЛЕНИЕ ДЕТЕЙ ПО ГРУППАМ С УЧЕТОМ РЕЗУЛЬТАТОВ ДИАГНОСТИКИ.</a:t>
            </a:r>
          </a:p>
          <a:p>
            <a:pPr marL="342900" indent="-342900" algn="just">
              <a:lnSpc>
                <a:spcPct val="115000"/>
              </a:lnSpc>
              <a:buFont typeface="Tw Cen MT" pitchFamily="34" charset="0"/>
              <a:buAutoNum type="arabicPeriod"/>
              <a:tabLst>
                <a:tab pos="457200" algn="l"/>
              </a:tabLst>
            </a:pPr>
            <a:r>
              <a:rPr lang="ru-RU" cap="none" smtClean="0">
                <a:latin typeface="Times New Roman" pitchFamily="18" charset="0"/>
                <a:cs typeface="Times New Roman" pitchFamily="18" charset="0"/>
              </a:rPr>
              <a:t>ВЫБОР ФОРМ И ПРИЕМОВ ДИФФЕРЕНЦИАЦИИ. РЕАЛИЗАЦИЯ ДИФФЕРЕНЦИРОВАННОГО ПОДХОДА НА РАЗЛИЧНЫХ ЭТАПАХ УРОКА.</a:t>
            </a:r>
          </a:p>
          <a:p>
            <a:pPr marL="342900" indent="-342900" algn="just">
              <a:lnSpc>
                <a:spcPct val="115000"/>
              </a:lnSpc>
              <a:buFont typeface="Tw Cen MT" pitchFamily="34" charset="0"/>
              <a:buAutoNum type="arabicPeriod"/>
              <a:tabLst>
                <a:tab pos="457200" algn="l"/>
              </a:tabLst>
            </a:pPr>
            <a:r>
              <a:rPr lang="ru-RU" cap="none" smtClean="0">
                <a:latin typeface="Times New Roman" pitchFamily="18" charset="0"/>
                <a:cs typeface="Times New Roman" pitchFamily="18" charset="0"/>
              </a:rPr>
              <a:t>ДИАГНОСТИЧЕСКИЙ КОНТРОЛЬ ЗА РЕЗУЛЬТАТАМИ РАБОТЫ УЧАЩИХСЯ, В СООТВЕТСТВИИ С КОТОРЫМ МОЖЕТ МЕНЯТЬСЯ СОСТАВ ГРУПП И ХАРАКТЕР ДИФФЕРЕНЦИРОВАННЫХ ЗАДАНИЙ.</a:t>
            </a:r>
          </a:p>
          <a:p>
            <a:pPr marL="342900" indent="-342900">
              <a:buFont typeface="Arial" charset="0"/>
              <a:buNone/>
              <a:tabLst>
                <a:tab pos="457200" algn="l"/>
              </a:tabLst>
            </a:pPr>
            <a:endParaRPr lang="ru-RU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260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Результат использования образовательной технологии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200" y="2366963"/>
            <a:ext cx="8343900" cy="42116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1.ПОВЫШЕНИЯ МОТИВАЦИИ УЧЕНИЯ.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2.УМЕНЬШЕНИЕ НАГРУЗКИ НА ДЕТЕЙ, НЕ ВЛАДЕЮЩИХ ВЫСОКИМ УРОВНЕМ ПОДГОТОВКИ.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3.ПОЛУЧЕНИЕ КАЖДЫМ УЧЕНИКОМ НЕОБХОДИМОГО СОДЕРЖАНИЯ ОБУЧЕНИЯ.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4.ФОРМИРОВАНИЕ ПОЗИТИВНОГО ОТНОШЕНИЯ К УРОКУ; 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-ПОЯВЛЕНИЕ ЖЕЛАНИЯ ТРУДИТЬСЯ У 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«СЛАБЫХ» УЧЕНИКОВ, ОНИ НЕ БОЯТЬСЯ ОТВЕЧАТЬ, У НИХ ЕСТЬ ВОЗМОЖНОСТЬ ИСПЫТЫВАТЬ УЧЕБНЫЙ УСПЕХ, ЧТО ПОЗВОЛЯЕТ ИЗБАВИТЬСЯ ОТ КОМПЛЕКСА НЕПОЛНОЦЕННОСТИ;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ru-RU" sz="1600" cap="none" smtClean="0">
                <a:latin typeface="Times New Roman" pitchFamily="18" charset="0"/>
                <a:cs typeface="Times New Roman" pitchFamily="18" charset="0"/>
              </a:rPr>
              <a:t>- ОСОЗНАНИЕ УЧАЩИМИСЯ СВОИХ ВОЗМОЖНОСТЕЙ.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ru-RU" sz="1600" cap="none" smtClean="0"/>
          </a:p>
        </p:txBody>
      </p:sp>
      <p:pic>
        <p:nvPicPr>
          <p:cNvPr id="25603" name="Picture 10" descr="http://www.myimperia.com/media/k2/items/cache/c17033ddd55ecdf5f16c90daa55576b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575" y="2366963"/>
            <a:ext cx="35814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914400" y="366713"/>
            <a:ext cx="10363200" cy="9652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>
                <a:latin typeface="Arial" charset="0"/>
              </a:rPr>
              <a:t>Применение технологии на уроках</a:t>
            </a:r>
            <a:r>
              <a:rPr lang="ru-RU" cap="none" smtClean="0"/>
              <a:t> </a:t>
            </a:r>
          </a:p>
        </p:txBody>
      </p:sp>
      <p:sp>
        <p:nvSpPr>
          <p:cNvPr id="44035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300038" y="1290638"/>
            <a:ext cx="11607800" cy="17351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ru-RU" sz="2400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новых условиях образования технология уровневой дифференциации применяется на различных уроках. В своей работе применяю её на уроках профессионально-трудового обучения, социально бытовой ориентировки, домоводства, счета, живого мира, изобразительного искусства.</a:t>
            </a:r>
          </a:p>
        </p:txBody>
      </p:sp>
      <p:pic>
        <p:nvPicPr>
          <p:cNvPr id="44036" name="Picture 4" descr="20190218_1034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386138"/>
            <a:ext cx="3244850" cy="3054350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11600" y="3181350"/>
            <a:ext cx="7889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</a:rPr>
              <a:t>С каждым годом у многих учащихся с интеллектуальными нарушениями все больше и больше трудностей в обучении, с их клубком проблем в воспитании и социализации. Низкий уровень развития познавательных процессов, отсутствие смысложизненных ориентаций, отсутствие стремления и желания расширить свой кругозор, недостаточная познавательная активность вот далеко не полный перечень проблем, с которыми приходиться каждодневно сталкиваться в работе с такими детьми.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4057650" y="619125"/>
            <a:ext cx="8097838" cy="5238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i="1" cap="none" smtClean="0">
                <a:latin typeface="Arial" charset="0"/>
              </a:rPr>
              <a:t>Задания по уровню сложности.</a:t>
            </a:r>
          </a:p>
        </p:txBody>
      </p:sp>
      <p:sp>
        <p:nvSpPr>
          <p:cNvPr id="46083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331788" y="1341438"/>
            <a:ext cx="11341100" cy="50498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cap="none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Самой распространенной формой внутриклассной дифференциации является выполнение учениками заданий разного уровня сложности (посильности заданий для разных групп учащихся). Такую форму дифференциации можно применять при повторении пройденного и закреплении нового материала.</a:t>
            </a:r>
            <a:endParaRPr lang="ru-RU" cap="none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cap="none" smtClean="0">
                <a:latin typeface="Times New Roman" pitchFamily="18" charset="0"/>
              </a:rPr>
              <a:t>Задания можно брать из методических материалов по предмету (тестовые, практические работы). По уровню сложности делятся на </a:t>
            </a:r>
            <a:r>
              <a:rPr lang="ru-RU" u="sng" cap="none" smtClean="0">
                <a:latin typeface="Times New Roman" pitchFamily="18" charset="0"/>
              </a:rPr>
              <a:t>три уровня</a:t>
            </a:r>
            <a:r>
              <a:rPr lang="ru-RU" cap="none" smtClean="0">
                <a:latin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u="sng" cap="none" smtClean="0">
                <a:latin typeface="Times New Roman" pitchFamily="18" charset="0"/>
              </a:rPr>
              <a:t>I уровень: </a:t>
            </a:r>
            <a:r>
              <a:rPr lang="ru-RU" cap="none" smtClean="0">
                <a:latin typeface="Times New Roman" pitchFamily="18" charset="0"/>
              </a:rPr>
              <a:t>наиболее сложные типовые задания, которые предполагают мыслительную деятельность продуктивного (творческого) характера, и они по силам 1 группе учащихся. В эту группу входят задания, требующие нестандартных действий, нахождения оригинальных технологических решений.</a:t>
            </a:r>
            <a:endParaRPr lang="ru-RU" u="sng" cap="none" smtClean="0"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u="sng" cap="none" smtClean="0">
                <a:latin typeface="Times New Roman" pitchFamily="18" charset="0"/>
              </a:rPr>
              <a:t>Задания II-</a:t>
            </a:r>
            <a:r>
              <a:rPr lang="ru-RU" cap="none" smtClean="0">
                <a:latin typeface="Times New Roman" pitchFamily="18" charset="0"/>
              </a:rPr>
              <a:t>ого и III –его уровней отличаются тем, что при их выполнении требуется репродуктивная (воспроизводящая) деятельность. Кроме того, задания для II –ого и III –его уровня незначительно отличаются по своей сложности.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227</TotalTime>
  <Words>736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11</vt:i4>
      </vt:variant>
    </vt:vector>
  </HeadingPairs>
  <TitlesOfParts>
    <vt:vector size="35" baseType="lpstr">
      <vt:lpstr>Tw Cen MT</vt:lpstr>
      <vt:lpstr>Arial</vt:lpstr>
      <vt:lpstr>Calibri</vt:lpstr>
      <vt:lpstr>Georgia</vt:lpstr>
      <vt:lpstr>Times New Roman</vt:lpstr>
      <vt:lpstr>Arial Black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ИСПОЛЬЗОВАНИЕ ТЕХНОЛОГИИ УРОВНЕВОЙ ДИФФЕРЕНЦИАЦИИ В ОБУЧЕНИИ УЧАЩИХСЯ С ИНТЕЛЛЕКТУАЛЬНЫМИ НАРУШЕНИЯМИ.  </vt:lpstr>
      <vt:lpstr>ДИФФЕРЕНЦИАЦИЯ ОБУЧЕНИЯ. </vt:lpstr>
      <vt:lpstr>Слайд 3</vt:lpstr>
      <vt:lpstr>ТЕХНОЛОГИИ УРОВНЕВОЙ ДИФФЕРЕНЦИАЦИИ</vt:lpstr>
      <vt:lpstr>ЦЕЛЬ ИСПОЛЬЗОВАНИЯ ТЕХНОЛОГИИ УРОВНЕВОЙ ДИФФЕРЕНЦИАЦИИ:</vt:lpstr>
      <vt:lpstr>ОПИСАНИЕ ПОРЯДКА ИСПОЛЬЗОВАНИЯ (АЛГОРИТМ ПРИМЕНЕНИЯ) ТЕХНОЛОГИИ В ПРАКТИЧЕСКОЙ ПРОФЕССИОНАЛЬНОЙ ДЕЯТЕЛЬНОСТИ:</vt:lpstr>
      <vt:lpstr>РЕЗУЛЬТАТ ИСПОЛЬЗОВАНИЯ ОБРАЗОВАТЕЛЬНОЙ ТЕХНОЛОГИИ:</vt:lpstr>
      <vt:lpstr>Применение технологии на уроках </vt:lpstr>
      <vt:lpstr>Задания по уровню сложности.</vt:lpstr>
      <vt:lpstr>Дифференциация по характеру помощи учащимся.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уровневой дифференциации в обучении учащихся с интеллектуальными нарушениями.</dc:title>
  <dc:creator>Учитель</dc:creator>
  <cp:lastModifiedBy>Olga</cp:lastModifiedBy>
  <cp:revision>12</cp:revision>
  <dcterms:created xsi:type="dcterms:W3CDTF">2019-03-26T07:26:49Z</dcterms:created>
  <dcterms:modified xsi:type="dcterms:W3CDTF">2019-03-28T08:27:37Z</dcterms:modified>
</cp:coreProperties>
</file>