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64" r:id="rId18"/>
    <p:sldId id="26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49DFA1-1955-460D-8F46-AE8F2037093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E7319B-3461-425B-95A5-BC4E978736B6}">
      <dgm:prSet phldrT="[Текст]"/>
      <dgm:spPr/>
      <dgm:t>
        <a:bodyPr/>
        <a:lstStyle/>
        <a:p>
          <a:r>
            <a:rPr lang="ru-RU" dirty="0" smtClean="0"/>
            <a:t>По времени удержания образа</a:t>
          </a:r>
          <a:endParaRPr lang="ru-RU" dirty="0"/>
        </a:p>
      </dgm:t>
    </dgm:pt>
    <dgm:pt modelId="{9C9F63AC-CDCD-4A90-8A99-C14686C78AE3}" type="parTrans" cxnId="{9DB003A6-2C4B-44F3-B526-2C3E915ED075}">
      <dgm:prSet/>
      <dgm:spPr/>
      <dgm:t>
        <a:bodyPr/>
        <a:lstStyle/>
        <a:p>
          <a:endParaRPr lang="ru-RU"/>
        </a:p>
      </dgm:t>
    </dgm:pt>
    <dgm:pt modelId="{1B725909-44F1-4110-B55D-B1EEFAA0E16A}" type="sibTrans" cxnId="{9DB003A6-2C4B-44F3-B526-2C3E915ED075}">
      <dgm:prSet/>
      <dgm:spPr/>
      <dgm:t>
        <a:bodyPr/>
        <a:lstStyle/>
        <a:p>
          <a:endParaRPr lang="ru-RU"/>
        </a:p>
      </dgm:t>
    </dgm:pt>
    <dgm:pt modelId="{36AF8AE6-91AD-4899-863D-78460C36B6A8}">
      <dgm:prSet phldrT="[Текст]"/>
      <dgm:spPr/>
      <dgm:t>
        <a:bodyPr/>
        <a:lstStyle/>
        <a:p>
          <a:r>
            <a:rPr lang="ru-RU" dirty="0" smtClean="0"/>
            <a:t>долговременная</a:t>
          </a:r>
          <a:endParaRPr lang="ru-RU" dirty="0"/>
        </a:p>
      </dgm:t>
    </dgm:pt>
    <dgm:pt modelId="{8307DA18-425C-49C7-B0C0-34DBEDCDD7C6}" type="parTrans" cxnId="{2D7A7563-8D7F-47C3-A137-453A6C91B96A}">
      <dgm:prSet/>
      <dgm:spPr/>
      <dgm:t>
        <a:bodyPr/>
        <a:lstStyle/>
        <a:p>
          <a:endParaRPr lang="ru-RU"/>
        </a:p>
      </dgm:t>
    </dgm:pt>
    <dgm:pt modelId="{6EC05249-0714-4853-88EE-33013A130CFD}" type="sibTrans" cxnId="{2D7A7563-8D7F-47C3-A137-453A6C91B96A}">
      <dgm:prSet/>
      <dgm:spPr/>
      <dgm:t>
        <a:bodyPr/>
        <a:lstStyle/>
        <a:p>
          <a:endParaRPr lang="ru-RU"/>
        </a:p>
      </dgm:t>
    </dgm:pt>
    <dgm:pt modelId="{0172A15E-0BC6-451E-9B13-0CB94B8A51C5}">
      <dgm:prSet phldrT="[Текст]"/>
      <dgm:spPr/>
      <dgm:t>
        <a:bodyPr/>
        <a:lstStyle/>
        <a:p>
          <a:r>
            <a:rPr lang="ru-RU" dirty="0" smtClean="0"/>
            <a:t>кратковременная</a:t>
          </a:r>
          <a:endParaRPr lang="ru-RU" dirty="0"/>
        </a:p>
      </dgm:t>
    </dgm:pt>
    <dgm:pt modelId="{99671C86-4288-40A7-8654-0CC4FFE5C1AE}" type="parTrans" cxnId="{D1BE916E-283C-4E71-AA18-EDCDEE8C0369}">
      <dgm:prSet/>
      <dgm:spPr/>
      <dgm:t>
        <a:bodyPr/>
        <a:lstStyle/>
        <a:p>
          <a:endParaRPr lang="ru-RU"/>
        </a:p>
      </dgm:t>
    </dgm:pt>
    <dgm:pt modelId="{A12AB406-D458-45CA-BC71-F81E8D390DE0}" type="sibTrans" cxnId="{D1BE916E-283C-4E71-AA18-EDCDEE8C0369}">
      <dgm:prSet/>
      <dgm:spPr/>
      <dgm:t>
        <a:bodyPr/>
        <a:lstStyle/>
        <a:p>
          <a:endParaRPr lang="ru-RU"/>
        </a:p>
      </dgm:t>
    </dgm:pt>
    <dgm:pt modelId="{798D6769-D7FD-4A71-8BE3-2D47CA0C5157}">
      <dgm:prSet phldrT="[Текст]"/>
      <dgm:spPr/>
      <dgm:t>
        <a:bodyPr/>
        <a:lstStyle/>
        <a:p>
          <a:r>
            <a:rPr lang="ru-RU" dirty="0" smtClean="0"/>
            <a:t>В зависимости от органов чувств</a:t>
          </a:r>
          <a:endParaRPr lang="ru-RU" dirty="0"/>
        </a:p>
      </dgm:t>
    </dgm:pt>
    <dgm:pt modelId="{0E154B39-6C67-47ED-8E71-A2C7A3EE4982}" type="parTrans" cxnId="{B6CBB21D-22E8-43A4-A335-4E05919ABB63}">
      <dgm:prSet/>
      <dgm:spPr/>
      <dgm:t>
        <a:bodyPr/>
        <a:lstStyle/>
        <a:p>
          <a:endParaRPr lang="ru-RU"/>
        </a:p>
      </dgm:t>
    </dgm:pt>
    <dgm:pt modelId="{1E5B269C-253C-4C34-8B6F-84BAEAA50FF6}" type="sibTrans" cxnId="{B6CBB21D-22E8-43A4-A335-4E05919ABB63}">
      <dgm:prSet/>
      <dgm:spPr/>
      <dgm:t>
        <a:bodyPr/>
        <a:lstStyle/>
        <a:p>
          <a:endParaRPr lang="ru-RU"/>
        </a:p>
      </dgm:t>
    </dgm:pt>
    <dgm:pt modelId="{C640FC26-8374-42C6-BD07-96C304A60EB8}">
      <dgm:prSet phldrT="[Текст]"/>
      <dgm:spPr/>
      <dgm:t>
        <a:bodyPr/>
        <a:lstStyle/>
        <a:p>
          <a:r>
            <a:rPr lang="ru-RU" dirty="0" smtClean="0"/>
            <a:t>Зрительная</a:t>
          </a:r>
          <a:endParaRPr lang="ru-RU" dirty="0"/>
        </a:p>
      </dgm:t>
    </dgm:pt>
    <dgm:pt modelId="{9ED3E890-37F9-4E8C-BF5F-6A2F0C99335E}" type="parTrans" cxnId="{F8F1C8EF-E340-46B8-9961-597FD7ACCD72}">
      <dgm:prSet/>
      <dgm:spPr/>
      <dgm:t>
        <a:bodyPr/>
        <a:lstStyle/>
        <a:p>
          <a:endParaRPr lang="ru-RU"/>
        </a:p>
      </dgm:t>
    </dgm:pt>
    <dgm:pt modelId="{D76C6353-7764-4E66-9BFF-112F0C596562}" type="sibTrans" cxnId="{F8F1C8EF-E340-46B8-9961-597FD7ACCD72}">
      <dgm:prSet/>
      <dgm:spPr/>
      <dgm:t>
        <a:bodyPr/>
        <a:lstStyle/>
        <a:p>
          <a:endParaRPr lang="ru-RU"/>
        </a:p>
      </dgm:t>
    </dgm:pt>
    <dgm:pt modelId="{B63E4A9A-17E0-4F0A-96AF-BBE1EB9F9CF5}">
      <dgm:prSet phldrT="[Текст]"/>
      <dgm:spPr/>
      <dgm:t>
        <a:bodyPr/>
        <a:lstStyle/>
        <a:p>
          <a:r>
            <a:rPr lang="ru-RU" dirty="0" smtClean="0"/>
            <a:t>вкусовая</a:t>
          </a:r>
          <a:endParaRPr lang="ru-RU" dirty="0"/>
        </a:p>
      </dgm:t>
    </dgm:pt>
    <dgm:pt modelId="{7FF4B0E2-6881-4853-8F92-1638B793AFEB}" type="parTrans" cxnId="{953BB874-9A56-47F4-9507-2D291103C855}">
      <dgm:prSet/>
      <dgm:spPr/>
      <dgm:t>
        <a:bodyPr/>
        <a:lstStyle/>
        <a:p>
          <a:endParaRPr lang="ru-RU"/>
        </a:p>
      </dgm:t>
    </dgm:pt>
    <dgm:pt modelId="{CBC9A9EA-0B7B-40BD-8648-A7D020CA61C8}" type="sibTrans" cxnId="{953BB874-9A56-47F4-9507-2D291103C855}">
      <dgm:prSet/>
      <dgm:spPr/>
      <dgm:t>
        <a:bodyPr/>
        <a:lstStyle/>
        <a:p>
          <a:endParaRPr lang="ru-RU"/>
        </a:p>
      </dgm:t>
    </dgm:pt>
    <dgm:pt modelId="{C1B7F366-CFC1-42AC-B7C2-DA0BA5012C24}">
      <dgm:prSet phldrT="[Текст]"/>
      <dgm:spPr/>
      <dgm:t>
        <a:bodyPr/>
        <a:lstStyle/>
        <a:p>
          <a:r>
            <a:rPr lang="ru-RU" dirty="0" smtClean="0"/>
            <a:t>От вида информации</a:t>
          </a:r>
          <a:endParaRPr lang="ru-RU" dirty="0"/>
        </a:p>
      </dgm:t>
    </dgm:pt>
    <dgm:pt modelId="{780B7552-25DF-4D3C-8889-87239991373F}" type="parTrans" cxnId="{D5DEA3BA-068D-491C-98F8-854AA39CE457}">
      <dgm:prSet/>
      <dgm:spPr/>
      <dgm:t>
        <a:bodyPr/>
        <a:lstStyle/>
        <a:p>
          <a:endParaRPr lang="ru-RU"/>
        </a:p>
      </dgm:t>
    </dgm:pt>
    <dgm:pt modelId="{259D144F-BE33-47CA-A1F0-1C3DF042B54E}" type="sibTrans" cxnId="{D5DEA3BA-068D-491C-98F8-854AA39CE457}">
      <dgm:prSet/>
      <dgm:spPr/>
      <dgm:t>
        <a:bodyPr/>
        <a:lstStyle/>
        <a:p>
          <a:endParaRPr lang="ru-RU"/>
        </a:p>
      </dgm:t>
    </dgm:pt>
    <dgm:pt modelId="{CA13061E-B492-4ECC-AD88-F063720FC210}">
      <dgm:prSet phldrT="[Текст]"/>
      <dgm:spPr/>
      <dgm:t>
        <a:bodyPr/>
        <a:lstStyle/>
        <a:p>
          <a:r>
            <a:rPr lang="ru-RU" dirty="0" smtClean="0"/>
            <a:t>Словесная</a:t>
          </a:r>
          <a:endParaRPr lang="ru-RU" dirty="0"/>
        </a:p>
      </dgm:t>
    </dgm:pt>
    <dgm:pt modelId="{8A47CE6B-CED7-4070-9230-D8908D3F2F28}" type="parTrans" cxnId="{46DC8263-8CD6-4431-BE95-F112791C3789}">
      <dgm:prSet/>
      <dgm:spPr/>
      <dgm:t>
        <a:bodyPr/>
        <a:lstStyle/>
        <a:p>
          <a:endParaRPr lang="ru-RU"/>
        </a:p>
      </dgm:t>
    </dgm:pt>
    <dgm:pt modelId="{EA838BBB-86BF-42C6-A179-1B0E3E39DB73}" type="sibTrans" cxnId="{46DC8263-8CD6-4431-BE95-F112791C3789}">
      <dgm:prSet/>
      <dgm:spPr/>
      <dgm:t>
        <a:bodyPr/>
        <a:lstStyle/>
        <a:p>
          <a:endParaRPr lang="ru-RU"/>
        </a:p>
      </dgm:t>
    </dgm:pt>
    <dgm:pt modelId="{BC899F05-16BC-47CB-90C3-2EB3A70A6FAA}">
      <dgm:prSet phldrT="[Текст]"/>
      <dgm:spPr/>
      <dgm:t>
        <a:bodyPr/>
        <a:lstStyle/>
        <a:p>
          <a:r>
            <a:rPr lang="ru-RU" dirty="0" smtClean="0"/>
            <a:t>эмоциональная</a:t>
          </a:r>
          <a:endParaRPr lang="ru-RU" dirty="0"/>
        </a:p>
      </dgm:t>
    </dgm:pt>
    <dgm:pt modelId="{AF28472A-FC61-4DAC-B838-210CB2070255}" type="parTrans" cxnId="{0F0A94D0-4A53-43EA-A2CF-8606FFA4EB90}">
      <dgm:prSet/>
      <dgm:spPr/>
      <dgm:t>
        <a:bodyPr/>
        <a:lstStyle/>
        <a:p>
          <a:endParaRPr lang="ru-RU"/>
        </a:p>
      </dgm:t>
    </dgm:pt>
    <dgm:pt modelId="{747ABD09-25BC-49AD-9434-95D919C9C9A6}" type="sibTrans" cxnId="{0F0A94D0-4A53-43EA-A2CF-8606FFA4EB90}">
      <dgm:prSet/>
      <dgm:spPr/>
      <dgm:t>
        <a:bodyPr/>
        <a:lstStyle/>
        <a:p>
          <a:endParaRPr lang="ru-RU"/>
        </a:p>
      </dgm:t>
    </dgm:pt>
    <dgm:pt modelId="{9DF101A6-4AA6-4072-B109-7B614C44E063}">
      <dgm:prSet phldrT="[Текст]"/>
      <dgm:spPr/>
      <dgm:t>
        <a:bodyPr/>
        <a:lstStyle/>
        <a:p>
          <a:r>
            <a:rPr lang="ru-RU" dirty="0" smtClean="0"/>
            <a:t>Слуховая</a:t>
          </a:r>
          <a:endParaRPr lang="ru-RU" dirty="0"/>
        </a:p>
      </dgm:t>
    </dgm:pt>
    <dgm:pt modelId="{F5F2C24C-447D-47F6-BE81-2E5D845A7D97}" type="parTrans" cxnId="{DFF9B7FE-2920-49A1-B6F9-1E44BD81D2F7}">
      <dgm:prSet/>
      <dgm:spPr/>
      <dgm:t>
        <a:bodyPr/>
        <a:lstStyle/>
        <a:p>
          <a:endParaRPr lang="ru-RU"/>
        </a:p>
      </dgm:t>
    </dgm:pt>
    <dgm:pt modelId="{DADE5243-89FA-40A4-B378-30343A7F924F}" type="sibTrans" cxnId="{DFF9B7FE-2920-49A1-B6F9-1E44BD81D2F7}">
      <dgm:prSet/>
      <dgm:spPr/>
      <dgm:t>
        <a:bodyPr/>
        <a:lstStyle/>
        <a:p>
          <a:endParaRPr lang="ru-RU"/>
        </a:p>
      </dgm:t>
    </dgm:pt>
    <dgm:pt modelId="{8197E8AC-34A9-423A-B0FD-82DFAE7E0887}">
      <dgm:prSet phldrT="[Текст]"/>
      <dgm:spPr/>
      <dgm:t>
        <a:bodyPr/>
        <a:lstStyle/>
        <a:p>
          <a:r>
            <a:rPr lang="ru-RU" dirty="0" smtClean="0"/>
            <a:t>Обонятельная</a:t>
          </a:r>
          <a:endParaRPr lang="ru-RU" dirty="0"/>
        </a:p>
      </dgm:t>
    </dgm:pt>
    <dgm:pt modelId="{287EF0B7-2C67-49CD-8A1C-ABAE95373B8F}" type="parTrans" cxnId="{DAE032AD-6735-4CC1-916B-2A3B439DBFAC}">
      <dgm:prSet/>
      <dgm:spPr/>
      <dgm:t>
        <a:bodyPr/>
        <a:lstStyle/>
        <a:p>
          <a:endParaRPr lang="ru-RU"/>
        </a:p>
      </dgm:t>
    </dgm:pt>
    <dgm:pt modelId="{C692BE4F-0300-43D0-93D0-6A4111C75D57}" type="sibTrans" cxnId="{DAE032AD-6735-4CC1-916B-2A3B439DBFAC}">
      <dgm:prSet/>
      <dgm:spPr/>
      <dgm:t>
        <a:bodyPr/>
        <a:lstStyle/>
        <a:p>
          <a:endParaRPr lang="ru-RU"/>
        </a:p>
      </dgm:t>
    </dgm:pt>
    <dgm:pt modelId="{DEEFAD4A-4A96-4157-9555-0905C688BEC8}">
      <dgm:prSet phldrT="[Текст]"/>
      <dgm:spPr/>
      <dgm:t>
        <a:bodyPr/>
        <a:lstStyle/>
        <a:p>
          <a:r>
            <a:rPr lang="ru-RU" dirty="0" smtClean="0"/>
            <a:t>осязательная</a:t>
          </a:r>
          <a:endParaRPr lang="ru-RU" dirty="0"/>
        </a:p>
      </dgm:t>
    </dgm:pt>
    <dgm:pt modelId="{6F9BC89C-AB2F-4070-AE93-8F37B5564C57}" type="parTrans" cxnId="{EC2C9EE3-5786-4F09-B71E-1E31E3CAE59E}">
      <dgm:prSet/>
      <dgm:spPr/>
      <dgm:t>
        <a:bodyPr/>
        <a:lstStyle/>
        <a:p>
          <a:endParaRPr lang="ru-RU"/>
        </a:p>
      </dgm:t>
    </dgm:pt>
    <dgm:pt modelId="{13A9C3F0-E623-416D-9069-94FB87C5A77E}" type="sibTrans" cxnId="{EC2C9EE3-5786-4F09-B71E-1E31E3CAE59E}">
      <dgm:prSet/>
      <dgm:spPr/>
      <dgm:t>
        <a:bodyPr/>
        <a:lstStyle/>
        <a:p>
          <a:endParaRPr lang="ru-RU"/>
        </a:p>
      </dgm:t>
    </dgm:pt>
    <dgm:pt modelId="{989C8E78-31A3-4B72-A813-CF2CF590C742}">
      <dgm:prSet phldrT="[Текст]"/>
      <dgm:spPr/>
      <dgm:t>
        <a:bodyPr/>
        <a:lstStyle/>
        <a:p>
          <a:r>
            <a:rPr lang="ru-RU" dirty="0" smtClean="0"/>
            <a:t>Образная</a:t>
          </a:r>
          <a:endParaRPr lang="ru-RU" dirty="0"/>
        </a:p>
      </dgm:t>
    </dgm:pt>
    <dgm:pt modelId="{77402163-4C05-4641-9EFC-CE17F5B1F14B}" type="parTrans" cxnId="{9C39D9F2-28AA-4CE9-808E-AF4B289AFAFA}">
      <dgm:prSet/>
      <dgm:spPr/>
      <dgm:t>
        <a:bodyPr/>
        <a:lstStyle/>
        <a:p>
          <a:endParaRPr lang="ru-RU"/>
        </a:p>
      </dgm:t>
    </dgm:pt>
    <dgm:pt modelId="{668F3302-EC7E-4A2E-83CA-0BB3348F8D32}" type="sibTrans" cxnId="{9C39D9F2-28AA-4CE9-808E-AF4B289AFAFA}">
      <dgm:prSet/>
      <dgm:spPr/>
      <dgm:t>
        <a:bodyPr/>
        <a:lstStyle/>
        <a:p>
          <a:endParaRPr lang="ru-RU"/>
        </a:p>
      </dgm:t>
    </dgm:pt>
    <dgm:pt modelId="{6BC00C81-7A00-4D70-A390-DBD0FEED95E3}">
      <dgm:prSet phldrT="[Текст]"/>
      <dgm:spPr/>
      <dgm:t>
        <a:bodyPr/>
        <a:lstStyle/>
        <a:p>
          <a:r>
            <a:rPr lang="ru-RU" dirty="0" smtClean="0"/>
            <a:t>двигательная</a:t>
          </a:r>
          <a:endParaRPr lang="ru-RU" dirty="0"/>
        </a:p>
      </dgm:t>
    </dgm:pt>
    <dgm:pt modelId="{12516A81-B58A-439D-9ABF-6AF6F0B5CEBD}" type="parTrans" cxnId="{9D7D606D-7AD5-4688-AA25-76A13C180125}">
      <dgm:prSet/>
      <dgm:spPr/>
      <dgm:t>
        <a:bodyPr/>
        <a:lstStyle/>
        <a:p>
          <a:endParaRPr lang="ru-RU"/>
        </a:p>
      </dgm:t>
    </dgm:pt>
    <dgm:pt modelId="{8EE13445-5FE8-4C6C-8234-1C3E785421DC}" type="sibTrans" cxnId="{9D7D606D-7AD5-4688-AA25-76A13C180125}">
      <dgm:prSet/>
      <dgm:spPr/>
      <dgm:t>
        <a:bodyPr/>
        <a:lstStyle/>
        <a:p>
          <a:endParaRPr lang="ru-RU"/>
        </a:p>
      </dgm:t>
    </dgm:pt>
    <dgm:pt modelId="{268874E1-259A-430D-9469-4FD44B092FAF}" type="pres">
      <dgm:prSet presAssocID="{E149DFA1-1955-460D-8F46-AE8F2037093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DF148B-73F8-4FBB-BDC8-22A2BC87FBCF}" type="pres">
      <dgm:prSet presAssocID="{79E7319B-3461-425B-95A5-BC4E978736B6}" presName="composite" presStyleCnt="0"/>
      <dgm:spPr/>
    </dgm:pt>
    <dgm:pt modelId="{76A3352B-18B8-4AA8-9FD3-4CBE1AED55E1}" type="pres">
      <dgm:prSet presAssocID="{79E7319B-3461-425B-95A5-BC4E978736B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499C78-2F64-4348-BB6F-3292527BF2B3}" type="pres">
      <dgm:prSet presAssocID="{79E7319B-3461-425B-95A5-BC4E978736B6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56CE48-CE84-45E4-8F1C-57F6A6A1CAC5}" type="pres">
      <dgm:prSet presAssocID="{1B725909-44F1-4110-B55D-B1EEFAA0E16A}" presName="space" presStyleCnt="0"/>
      <dgm:spPr/>
    </dgm:pt>
    <dgm:pt modelId="{9CD4F47D-ABB3-4406-BCC2-5F8C4AEEBF48}" type="pres">
      <dgm:prSet presAssocID="{798D6769-D7FD-4A71-8BE3-2D47CA0C5157}" presName="composite" presStyleCnt="0"/>
      <dgm:spPr/>
    </dgm:pt>
    <dgm:pt modelId="{DAA85DE3-3CA8-4464-BC02-F5D28BCECC76}" type="pres">
      <dgm:prSet presAssocID="{798D6769-D7FD-4A71-8BE3-2D47CA0C515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691A98-0204-4FB1-9EB7-D12F53151A68}" type="pres">
      <dgm:prSet presAssocID="{798D6769-D7FD-4A71-8BE3-2D47CA0C515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FBCE3-BD2E-48FF-82D1-5736DD9122C8}" type="pres">
      <dgm:prSet presAssocID="{1E5B269C-253C-4C34-8B6F-84BAEAA50FF6}" presName="space" presStyleCnt="0"/>
      <dgm:spPr/>
    </dgm:pt>
    <dgm:pt modelId="{BC2E4C58-B82C-4F9F-B304-6A2F400BD400}" type="pres">
      <dgm:prSet presAssocID="{C1B7F366-CFC1-42AC-B7C2-DA0BA5012C24}" presName="composite" presStyleCnt="0"/>
      <dgm:spPr/>
    </dgm:pt>
    <dgm:pt modelId="{43040991-C7D6-4C3F-88B1-578FE85BF03E}" type="pres">
      <dgm:prSet presAssocID="{C1B7F366-CFC1-42AC-B7C2-DA0BA5012C2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8ACFE4-3C47-44FE-BE83-133350CB9F28}" type="pres">
      <dgm:prSet presAssocID="{C1B7F366-CFC1-42AC-B7C2-DA0BA5012C2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3B79B0-DFD9-4B1B-8F14-FC2F59C6A885}" type="presOf" srcId="{798D6769-D7FD-4A71-8BE3-2D47CA0C5157}" destId="{DAA85DE3-3CA8-4464-BC02-F5D28BCECC76}" srcOrd="0" destOrd="0" presId="urn:microsoft.com/office/officeart/2005/8/layout/hList1"/>
    <dgm:cxn modelId="{D1BE916E-283C-4E71-AA18-EDCDEE8C0369}" srcId="{79E7319B-3461-425B-95A5-BC4E978736B6}" destId="{0172A15E-0BC6-451E-9B13-0CB94B8A51C5}" srcOrd="1" destOrd="0" parTransId="{99671C86-4288-40A7-8654-0CC4FFE5C1AE}" sibTransId="{A12AB406-D458-45CA-BC71-F81E8D390DE0}"/>
    <dgm:cxn modelId="{46DC8263-8CD6-4431-BE95-F112791C3789}" srcId="{C1B7F366-CFC1-42AC-B7C2-DA0BA5012C24}" destId="{CA13061E-B492-4ECC-AD88-F063720FC210}" srcOrd="0" destOrd="0" parTransId="{8A47CE6B-CED7-4070-9230-D8908D3F2F28}" sibTransId="{EA838BBB-86BF-42C6-A179-1B0E3E39DB73}"/>
    <dgm:cxn modelId="{2D7A7563-8D7F-47C3-A137-453A6C91B96A}" srcId="{79E7319B-3461-425B-95A5-BC4E978736B6}" destId="{36AF8AE6-91AD-4899-863D-78460C36B6A8}" srcOrd="0" destOrd="0" parTransId="{8307DA18-425C-49C7-B0C0-34DBEDCDD7C6}" sibTransId="{6EC05249-0714-4853-88EE-33013A130CFD}"/>
    <dgm:cxn modelId="{8F90E9FF-71A7-47CF-A447-DAC075D84179}" type="presOf" srcId="{E149DFA1-1955-460D-8F46-AE8F20370939}" destId="{268874E1-259A-430D-9469-4FD44B092FAF}" srcOrd="0" destOrd="0" presId="urn:microsoft.com/office/officeart/2005/8/layout/hList1"/>
    <dgm:cxn modelId="{2B74BFC5-878B-49B7-98CD-FBE0C090368F}" type="presOf" srcId="{36AF8AE6-91AD-4899-863D-78460C36B6A8}" destId="{F9499C78-2F64-4348-BB6F-3292527BF2B3}" srcOrd="0" destOrd="0" presId="urn:microsoft.com/office/officeart/2005/8/layout/hList1"/>
    <dgm:cxn modelId="{DFF9B7FE-2920-49A1-B6F9-1E44BD81D2F7}" srcId="{798D6769-D7FD-4A71-8BE3-2D47CA0C5157}" destId="{9DF101A6-4AA6-4072-B109-7B614C44E063}" srcOrd="1" destOrd="0" parTransId="{F5F2C24C-447D-47F6-BE81-2E5D845A7D97}" sibTransId="{DADE5243-89FA-40A4-B378-30343A7F924F}"/>
    <dgm:cxn modelId="{F8F1C8EF-E340-46B8-9961-597FD7ACCD72}" srcId="{798D6769-D7FD-4A71-8BE3-2D47CA0C5157}" destId="{C640FC26-8374-42C6-BD07-96C304A60EB8}" srcOrd="0" destOrd="0" parTransId="{9ED3E890-37F9-4E8C-BF5F-6A2F0C99335E}" sibTransId="{D76C6353-7764-4E66-9BFF-112F0C596562}"/>
    <dgm:cxn modelId="{9D7D606D-7AD5-4688-AA25-76A13C180125}" srcId="{C1B7F366-CFC1-42AC-B7C2-DA0BA5012C24}" destId="{6BC00C81-7A00-4D70-A390-DBD0FEED95E3}" srcOrd="2" destOrd="0" parTransId="{12516A81-B58A-439D-9ABF-6AF6F0B5CEBD}" sibTransId="{8EE13445-5FE8-4C6C-8234-1C3E785421DC}"/>
    <dgm:cxn modelId="{B6CBB21D-22E8-43A4-A335-4E05919ABB63}" srcId="{E149DFA1-1955-460D-8F46-AE8F20370939}" destId="{798D6769-D7FD-4A71-8BE3-2D47CA0C5157}" srcOrd="1" destOrd="0" parTransId="{0E154B39-6C67-47ED-8E71-A2C7A3EE4982}" sibTransId="{1E5B269C-253C-4C34-8B6F-84BAEAA50FF6}"/>
    <dgm:cxn modelId="{943FF12C-4250-43FB-B370-B1E2D4560976}" type="presOf" srcId="{CA13061E-B492-4ECC-AD88-F063720FC210}" destId="{198ACFE4-3C47-44FE-BE83-133350CB9F28}" srcOrd="0" destOrd="0" presId="urn:microsoft.com/office/officeart/2005/8/layout/hList1"/>
    <dgm:cxn modelId="{9DB003A6-2C4B-44F3-B526-2C3E915ED075}" srcId="{E149DFA1-1955-460D-8F46-AE8F20370939}" destId="{79E7319B-3461-425B-95A5-BC4E978736B6}" srcOrd="0" destOrd="0" parTransId="{9C9F63AC-CDCD-4A90-8A99-C14686C78AE3}" sibTransId="{1B725909-44F1-4110-B55D-B1EEFAA0E16A}"/>
    <dgm:cxn modelId="{BB702796-A281-4E25-95A1-5E1C56706A79}" type="presOf" srcId="{C1B7F366-CFC1-42AC-B7C2-DA0BA5012C24}" destId="{43040991-C7D6-4C3F-88B1-578FE85BF03E}" srcOrd="0" destOrd="0" presId="urn:microsoft.com/office/officeart/2005/8/layout/hList1"/>
    <dgm:cxn modelId="{5A92A1C8-3492-41C0-85C6-C2F180E681CC}" type="presOf" srcId="{C640FC26-8374-42C6-BD07-96C304A60EB8}" destId="{E1691A98-0204-4FB1-9EB7-D12F53151A68}" srcOrd="0" destOrd="0" presId="urn:microsoft.com/office/officeart/2005/8/layout/hList1"/>
    <dgm:cxn modelId="{0F0A94D0-4A53-43EA-A2CF-8606FFA4EB90}" srcId="{C1B7F366-CFC1-42AC-B7C2-DA0BA5012C24}" destId="{BC899F05-16BC-47CB-90C3-2EB3A70A6FAA}" srcOrd="3" destOrd="0" parTransId="{AF28472A-FC61-4DAC-B838-210CB2070255}" sibTransId="{747ABD09-25BC-49AD-9434-95D919C9C9A6}"/>
    <dgm:cxn modelId="{EC2C9EE3-5786-4F09-B71E-1E31E3CAE59E}" srcId="{798D6769-D7FD-4A71-8BE3-2D47CA0C5157}" destId="{DEEFAD4A-4A96-4157-9555-0905C688BEC8}" srcOrd="3" destOrd="0" parTransId="{6F9BC89C-AB2F-4070-AE93-8F37B5564C57}" sibTransId="{13A9C3F0-E623-416D-9069-94FB87C5A77E}"/>
    <dgm:cxn modelId="{7BDB3498-93A7-4078-8435-589B23198353}" type="presOf" srcId="{DEEFAD4A-4A96-4157-9555-0905C688BEC8}" destId="{E1691A98-0204-4FB1-9EB7-D12F53151A68}" srcOrd="0" destOrd="3" presId="urn:microsoft.com/office/officeart/2005/8/layout/hList1"/>
    <dgm:cxn modelId="{049BF88D-D31C-4CEC-A618-90F55DF91C29}" type="presOf" srcId="{989C8E78-31A3-4B72-A813-CF2CF590C742}" destId="{198ACFE4-3C47-44FE-BE83-133350CB9F28}" srcOrd="0" destOrd="1" presId="urn:microsoft.com/office/officeart/2005/8/layout/hList1"/>
    <dgm:cxn modelId="{69884D58-06B6-4C49-B7DE-520D9FC0B257}" type="presOf" srcId="{8197E8AC-34A9-423A-B0FD-82DFAE7E0887}" destId="{E1691A98-0204-4FB1-9EB7-D12F53151A68}" srcOrd="0" destOrd="2" presId="urn:microsoft.com/office/officeart/2005/8/layout/hList1"/>
    <dgm:cxn modelId="{F5118010-7E6D-4E0C-924D-41699F72FB98}" type="presOf" srcId="{9DF101A6-4AA6-4072-B109-7B614C44E063}" destId="{E1691A98-0204-4FB1-9EB7-D12F53151A68}" srcOrd="0" destOrd="1" presId="urn:microsoft.com/office/officeart/2005/8/layout/hList1"/>
    <dgm:cxn modelId="{E966D368-8CE9-49C2-9DF9-F18141E36A46}" type="presOf" srcId="{BC899F05-16BC-47CB-90C3-2EB3A70A6FAA}" destId="{198ACFE4-3C47-44FE-BE83-133350CB9F28}" srcOrd="0" destOrd="3" presId="urn:microsoft.com/office/officeart/2005/8/layout/hList1"/>
    <dgm:cxn modelId="{CA657BBA-03F4-4CD0-8101-19EE68DAAA96}" type="presOf" srcId="{0172A15E-0BC6-451E-9B13-0CB94B8A51C5}" destId="{F9499C78-2F64-4348-BB6F-3292527BF2B3}" srcOrd="0" destOrd="1" presId="urn:microsoft.com/office/officeart/2005/8/layout/hList1"/>
    <dgm:cxn modelId="{9C39D9F2-28AA-4CE9-808E-AF4B289AFAFA}" srcId="{C1B7F366-CFC1-42AC-B7C2-DA0BA5012C24}" destId="{989C8E78-31A3-4B72-A813-CF2CF590C742}" srcOrd="1" destOrd="0" parTransId="{77402163-4C05-4641-9EFC-CE17F5B1F14B}" sibTransId="{668F3302-EC7E-4A2E-83CA-0BB3348F8D32}"/>
    <dgm:cxn modelId="{953BB874-9A56-47F4-9507-2D291103C855}" srcId="{798D6769-D7FD-4A71-8BE3-2D47CA0C5157}" destId="{B63E4A9A-17E0-4F0A-96AF-BBE1EB9F9CF5}" srcOrd="4" destOrd="0" parTransId="{7FF4B0E2-6881-4853-8F92-1638B793AFEB}" sibTransId="{CBC9A9EA-0B7B-40BD-8648-A7D020CA61C8}"/>
    <dgm:cxn modelId="{D763F4F1-7759-45ED-823D-27F4FB256E61}" type="presOf" srcId="{6BC00C81-7A00-4D70-A390-DBD0FEED95E3}" destId="{198ACFE4-3C47-44FE-BE83-133350CB9F28}" srcOrd="0" destOrd="2" presId="urn:microsoft.com/office/officeart/2005/8/layout/hList1"/>
    <dgm:cxn modelId="{54EB7067-6ECC-496A-87AF-5F68564D9522}" type="presOf" srcId="{B63E4A9A-17E0-4F0A-96AF-BBE1EB9F9CF5}" destId="{E1691A98-0204-4FB1-9EB7-D12F53151A68}" srcOrd="0" destOrd="4" presId="urn:microsoft.com/office/officeart/2005/8/layout/hList1"/>
    <dgm:cxn modelId="{F7E28BDA-E9B7-4593-9E29-B9FCFC12BAA9}" type="presOf" srcId="{79E7319B-3461-425B-95A5-BC4E978736B6}" destId="{76A3352B-18B8-4AA8-9FD3-4CBE1AED55E1}" srcOrd="0" destOrd="0" presId="urn:microsoft.com/office/officeart/2005/8/layout/hList1"/>
    <dgm:cxn modelId="{DAE032AD-6735-4CC1-916B-2A3B439DBFAC}" srcId="{798D6769-D7FD-4A71-8BE3-2D47CA0C5157}" destId="{8197E8AC-34A9-423A-B0FD-82DFAE7E0887}" srcOrd="2" destOrd="0" parTransId="{287EF0B7-2C67-49CD-8A1C-ABAE95373B8F}" sibTransId="{C692BE4F-0300-43D0-93D0-6A4111C75D57}"/>
    <dgm:cxn modelId="{D5DEA3BA-068D-491C-98F8-854AA39CE457}" srcId="{E149DFA1-1955-460D-8F46-AE8F20370939}" destId="{C1B7F366-CFC1-42AC-B7C2-DA0BA5012C24}" srcOrd="2" destOrd="0" parTransId="{780B7552-25DF-4D3C-8889-87239991373F}" sibTransId="{259D144F-BE33-47CA-A1F0-1C3DF042B54E}"/>
    <dgm:cxn modelId="{3A466A99-26EC-476C-943A-B611C677714F}" type="presParOf" srcId="{268874E1-259A-430D-9469-4FD44B092FAF}" destId="{7EDF148B-73F8-4FBB-BDC8-22A2BC87FBCF}" srcOrd="0" destOrd="0" presId="urn:microsoft.com/office/officeart/2005/8/layout/hList1"/>
    <dgm:cxn modelId="{3BA6BE67-47CB-4077-9F6A-328D4D6A1BB0}" type="presParOf" srcId="{7EDF148B-73F8-4FBB-BDC8-22A2BC87FBCF}" destId="{76A3352B-18B8-4AA8-9FD3-4CBE1AED55E1}" srcOrd="0" destOrd="0" presId="urn:microsoft.com/office/officeart/2005/8/layout/hList1"/>
    <dgm:cxn modelId="{10F9C130-7322-4857-BE17-AF6533896D17}" type="presParOf" srcId="{7EDF148B-73F8-4FBB-BDC8-22A2BC87FBCF}" destId="{F9499C78-2F64-4348-BB6F-3292527BF2B3}" srcOrd="1" destOrd="0" presId="urn:microsoft.com/office/officeart/2005/8/layout/hList1"/>
    <dgm:cxn modelId="{B0741398-2405-4DC6-B830-2AAF27BF58E0}" type="presParOf" srcId="{268874E1-259A-430D-9469-4FD44B092FAF}" destId="{8556CE48-CE84-45E4-8F1C-57F6A6A1CAC5}" srcOrd="1" destOrd="0" presId="urn:microsoft.com/office/officeart/2005/8/layout/hList1"/>
    <dgm:cxn modelId="{4A2AAFEB-B01A-4216-A3CC-EE1849029672}" type="presParOf" srcId="{268874E1-259A-430D-9469-4FD44B092FAF}" destId="{9CD4F47D-ABB3-4406-BCC2-5F8C4AEEBF48}" srcOrd="2" destOrd="0" presId="urn:microsoft.com/office/officeart/2005/8/layout/hList1"/>
    <dgm:cxn modelId="{92000A77-F650-4324-B080-B78C6383497B}" type="presParOf" srcId="{9CD4F47D-ABB3-4406-BCC2-5F8C4AEEBF48}" destId="{DAA85DE3-3CA8-4464-BC02-F5D28BCECC76}" srcOrd="0" destOrd="0" presId="urn:microsoft.com/office/officeart/2005/8/layout/hList1"/>
    <dgm:cxn modelId="{66BBB1F5-B695-4EE7-9D18-6368784D7AEA}" type="presParOf" srcId="{9CD4F47D-ABB3-4406-BCC2-5F8C4AEEBF48}" destId="{E1691A98-0204-4FB1-9EB7-D12F53151A68}" srcOrd="1" destOrd="0" presId="urn:microsoft.com/office/officeart/2005/8/layout/hList1"/>
    <dgm:cxn modelId="{184A95FB-2432-4CC2-B2E6-59565DFAB881}" type="presParOf" srcId="{268874E1-259A-430D-9469-4FD44B092FAF}" destId="{825FBCE3-BD2E-48FF-82D1-5736DD9122C8}" srcOrd="3" destOrd="0" presId="urn:microsoft.com/office/officeart/2005/8/layout/hList1"/>
    <dgm:cxn modelId="{857FE228-B78D-4FDF-AF73-14C87964A269}" type="presParOf" srcId="{268874E1-259A-430D-9469-4FD44B092FAF}" destId="{BC2E4C58-B82C-4F9F-B304-6A2F400BD400}" srcOrd="4" destOrd="0" presId="urn:microsoft.com/office/officeart/2005/8/layout/hList1"/>
    <dgm:cxn modelId="{94003318-9EDF-4B4D-B0DE-822D898EDA3B}" type="presParOf" srcId="{BC2E4C58-B82C-4F9F-B304-6A2F400BD400}" destId="{43040991-C7D6-4C3F-88B1-578FE85BF03E}" srcOrd="0" destOrd="0" presId="urn:microsoft.com/office/officeart/2005/8/layout/hList1"/>
    <dgm:cxn modelId="{AF6ACBD1-8D62-439A-B5C5-4A8FC417708E}" type="presParOf" srcId="{BC2E4C58-B82C-4F9F-B304-6A2F400BD400}" destId="{198ACFE4-3C47-44FE-BE83-133350CB9F28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33AC-F6CB-4649-84D8-0DC1D3ABB40B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A02E-952A-4D94-A4C8-AF59CAE69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33AC-F6CB-4649-84D8-0DC1D3ABB40B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A02E-952A-4D94-A4C8-AF59CAE69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33AC-F6CB-4649-84D8-0DC1D3ABB40B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A02E-952A-4D94-A4C8-AF59CAE69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33AC-F6CB-4649-84D8-0DC1D3ABB40B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A02E-952A-4D94-A4C8-AF59CAE69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33AC-F6CB-4649-84D8-0DC1D3ABB40B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A02E-952A-4D94-A4C8-AF59CAE69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33AC-F6CB-4649-84D8-0DC1D3ABB40B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A02E-952A-4D94-A4C8-AF59CAE69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33AC-F6CB-4649-84D8-0DC1D3ABB40B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A02E-952A-4D94-A4C8-AF59CAE69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33AC-F6CB-4649-84D8-0DC1D3ABB40B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A02E-952A-4D94-A4C8-AF59CAE69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33AC-F6CB-4649-84D8-0DC1D3ABB40B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A02E-952A-4D94-A4C8-AF59CAE69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33AC-F6CB-4649-84D8-0DC1D3ABB40B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A02E-952A-4D94-A4C8-AF59CAE69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33AC-F6CB-4649-84D8-0DC1D3ABB40B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A02E-952A-4D94-A4C8-AF59CAE69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133AC-F6CB-4649-84D8-0DC1D3ABB40B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0A02E-952A-4D94-A4C8-AF59CAE69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072073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ru-RU" sz="6600" b="1" dirty="0" smtClean="0">
                <a:solidFill>
                  <a:srgbClr val="0070C0"/>
                </a:solidFill>
              </a:rPr>
              <a:t>Использование схем как один из способов запоминания на уроках письма и развития речи.</a:t>
            </a:r>
            <a:endParaRPr lang="ru-RU" sz="66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072074"/>
            <a:ext cx="9144000" cy="1785926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>
                <a:solidFill>
                  <a:srgbClr val="00B0F0"/>
                </a:solidFill>
              </a:rPr>
              <a:t>Евдокимова Г.В., учитель русского языка и литературы</a:t>
            </a:r>
          </a:p>
          <a:p>
            <a:pPr lvl="0"/>
            <a:r>
              <a:rPr lang="ru-RU" b="1" dirty="0" smtClean="0">
                <a:solidFill>
                  <a:srgbClr val="00B0F0"/>
                </a:solidFill>
              </a:rPr>
              <a:t>Муниципальное бюджетное образовательное учреждение «Общеобразовательная школа «Возможность» для детей с ограниченными возможностями здоровья города Дубны Московской области»</a:t>
            </a:r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005647" y="2308542"/>
          <a:ext cx="5132705" cy="2240915"/>
        </p:xfrm>
        <a:graphic>
          <a:graphicData uri="http://schemas.openxmlformats.org/drawingml/2006/table">
            <a:tbl>
              <a:tblPr/>
              <a:tblGrid>
                <a:gridCol w="5132705"/>
              </a:tblGrid>
              <a:tr h="412115">
                <a:tc>
                  <a:txBody>
                    <a:bodyPr/>
                    <a:lstStyle/>
                    <a:p>
                      <a:pPr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Главные члены предложения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355">
                <a:tc>
                  <a:txBody>
                    <a:bodyPr/>
                    <a:lstStyle/>
                    <a:p>
                      <a:pPr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Кто?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                                      Подлежащее              _________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Что?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115">
                <a:tc>
                  <a:txBody>
                    <a:bodyPr/>
                    <a:lstStyle/>
                    <a:p>
                      <a:pPr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Что делает?                                                    __________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Что делал?                   Сказуемое                 __________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Что будет делать?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115">
                <a:tc>
                  <a:txBody>
                    <a:bodyPr/>
                    <a:lstStyle/>
                    <a:p>
                      <a:pPr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Второстепенные члены                 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------------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предложения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006917" y="2400300"/>
          <a:ext cx="5130165" cy="2057400"/>
        </p:xfrm>
        <a:graphic>
          <a:graphicData uri="http://schemas.openxmlformats.org/drawingml/2006/table">
            <a:tbl>
              <a:tblPr/>
              <a:tblGrid>
                <a:gridCol w="1746885"/>
                <a:gridCol w="1673225"/>
                <a:gridCol w="1710055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Части речи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предметы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признаки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действия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Кто?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Что?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Какой?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Какая?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Какое?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Какие?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Что делать?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Что сделать?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Имя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существительное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Имя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прилагательное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Глагол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67547" y="2632710"/>
          <a:ext cx="5208905" cy="1592580"/>
        </p:xfrm>
        <a:graphic>
          <a:graphicData uri="http://schemas.openxmlformats.org/drawingml/2006/table">
            <a:tbl>
              <a:tblPr/>
              <a:tblGrid>
                <a:gridCol w="1796415"/>
                <a:gridCol w="1706245"/>
                <a:gridCol w="1706245"/>
              </a:tblGrid>
              <a:tr h="332105">
                <a:tc gridSpan="3"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Три склонения имен существительных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075"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 скл.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 скл.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 скл.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330">
                <a:tc>
                  <a:txBody>
                    <a:bodyPr/>
                    <a:lstStyle/>
                    <a:p>
                      <a:pPr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      Ж. р.   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                 </a:t>
                      </a:r>
                      <a:r>
                        <a:rPr lang="ru-RU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а, 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      М. р.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</a:rPr>
                        <a:t>берёза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      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М. р.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       </a:t>
                      </a:r>
                      <a:r>
                        <a:rPr lang="ru-RU" sz="1400" u="sng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на                       согласную,  й, ь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     С. р</a:t>
                      </a:r>
                      <a:r>
                        <a:rPr lang="ru-RU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ru-RU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  о,  е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</a:rPr>
                        <a:t>дуб, поле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        Ж. р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ru-RU" sz="2000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u="sng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ь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помощь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428860" y="2071678"/>
          <a:ext cx="4732843" cy="2620560"/>
        </p:xfrm>
        <a:graphic>
          <a:graphicData uri="http://schemas.openxmlformats.org/drawingml/2006/table">
            <a:tbl>
              <a:tblPr/>
              <a:tblGrid>
                <a:gridCol w="1803885"/>
                <a:gridCol w="1482263"/>
                <a:gridCol w="1446695"/>
              </a:tblGrid>
              <a:tr h="446316">
                <a:tc gridSpan="3"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Мягкий знак после шипящих (</a:t>
                      </a:r>
                      <a:r>
                        <a:rPr lang="ru-RU" sz="15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ж,ш,щ,ч</a:t>
                      </a:r>
                      <a:r>
                        <a:rPr lang="ru-RU" sz="15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) на конце имён существительных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55587" marR="55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005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900" b="1" dirty="0" smtClean="0">
                          <a:latin typeface="Times New Roman"/>
                          <a:ea typeface="Times New Roman"/>
                        </a:rPr>
                        <a:t>Ь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  </a:t>
                      </a: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Ж.р., ед. ч.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/>
                          <a:ea typeface="Times New Roman"/>
                        </a:rPr>
                        <a:t>ноч</a:t>
                      </a:r>
                      <a:r>
                        <a:rPr lang="ru-RU" sz="1100" i="1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ь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/>
                          <a:ea typeface="Times New Roman"/>
                        </a:rPr>
                        <a:t>помощ</a:t>
                      </a:r>
                      <a:r>
                        <a:rPr lang="ru-RU" sz="1100" i="1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ь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55587" marR="55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____________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55587" marR="55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63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М.р., ед.ч.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</a:rPr>
                        <a:t>нож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</a:rPr>
                        <a:t>грач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55587" marR="55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Мн.ч., </a:t>
                      </a:r>
                      <a:r>
                        <a:rPr lang="ru-RU" sz="16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род.п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/>
                          <a:ea typeface="Times New Roman"/>
                        </a:rPr>
                        <a:t>дач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/>
                          <a:ea typeface="Times New Roman"/>
                        </a:rPr>
                        <a:t>луж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55587" marR="55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62785" y="2743200"/>
          <a:ext cx="5218430" cy="1371600"/>
        </p:xfrm>
        <a:graphic>
          <a:graphicData uri="http://schemas.openxmlformats.org/drawingml/2006/table">
            <a:tbl>
              <a:tblPr/>
              <a:tblGrid>
                <a:gridCol w="1169670"/>
                <a:gridCol w="1438275"/>
                <a:gridCol w="1350645"/>
                <a:gridCol w="1259840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Родовые окончания имён прилагательных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Ед. ч.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Мн. Ч.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М.р.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Какой?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ой, ый.ий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Ж.р.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Какая?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ая,яя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С.р.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Какое?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ое,ее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Какие?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25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ые,ие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60880" y="2453640"/>
          <a:ext cx="5222240" cy="1950720"/>
        </p:xfrm>
        <a:graphic>
          <a:graphicData uri="http://schemas.openxmlformats.org/drawingml/2006/table">
            <a:tbl>
              <a:tblPr/>
              <a:tblGrid>
                <a:gridCol w="809625"/>
                <a:gridCol w="2162175"/>
                <a:gridCol w="2250440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Склонение имён прилагательных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мужского и среднего рода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И.п.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Как</a:t>
                      </a:r>
                      <a:r>
                        <a:rPr lang="ru-RU" sz="1600" u="sng">
                          <a:latin typeface="Times New Roman"/>
                          <a:ea typeface="Times New Roman"/>
                        </a:rPr>
                        <a:t>ой</a:t>
                      </a:r>
                      <a:r>
                        <a:rPr lang="ru-RU" sz="1600">
                          <a:latin typeface="Times New Roman"/>
                          <a:ea typeface="Times New Roman"/>
                        </a:rPr>
                        <a:t>?    </a:t>
                      </a:r>
                      <a:r>
                        <a:rPr lang="ru-RU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ой, ый, ий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          Как</a:t>
                      </a:r>
                      <a:r>
                        <a:rPr lang="ru-RU" sz="1600" u="sng">
                          <a:latin typeface="Times New Roman"/>
                          <a:ea typeface="Times New Roman"/>
                        </a:rPr>
                        <a:t>ое</a:t>
                      </a:r>
                      <a:r>
                        <a:rPr lang="ru-RU" sz="1600">
                          <a:latin typeface="Times New Roman"/>
                          <a:ea typeface="Times New Roman"/>
                        </a:rPr>
                        <a:t>?  </a:t>
                      </a:r>
                      <a:r>
                        <a:rPr lang="ru-RU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ое, ее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Р.п.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                          Как</a:t>
                      </a:r>
                      <a:r>
                        <a:rPr lang="ru-RU" sz="1600" u="sng">
                          <a:latin typeface="Times New Roman"/>
                          <a:ea typeface="Times New Roman"/>
                        </a:rPr>
                        <a:t>ого</a:t>
                      </a:r>
                      <a:r>
                        <a:rPr lang="ru-RU" sz="1600">
                          <a:latin typeface="Times New Roman"/>
                          <a:ea typeface="Times New Roman"/>
                        </a:rPr>
                        <a:t>?   </a:t>
                      </a:r>
                      <a:r>
                        <a:rPr lang="ru-RU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ого,  его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Д.п.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                          Как</a:t>
                      </a:r>
                      <a:r>
                        <a:rPr lang="ru-RU" sz="1600" u="sng">
                          <a:latin typeface="Times New Roman"/>
                          <a:ea typeface="Times New Roman"/>
                        </a:rPr>
                        <a:t>ому</a:t>
                      </a:r>
                      <a:r>
                        <a:rPr lang="ru-RU" sz="1600">
                          <a:latin typeface="Times New Roman"/>
                          <a:ea typeface="Times New Roman"/>
                        </a:rPr>
                        <a:t>?  </a:t>
                      </a:r>
                      <a:r>
                        <a:rPr lang="ru-RU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ому,  ему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В.п.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Как</a:t>
                      </a:r>
                      <a:r>
                        <a:rPr lang="ru-RU" sz="1600" u="sng">
                          <a:latin typeface="Times New Roman"/>
                          <a:ea typeface="Times New Roman"/>
                        </a:rPr>
                        <a:t>ой</a:t>
                      </a:r>
                      <a:r>
                        <a:rPr lang="ru-RU" sz="1600">
                          <a:latin typeface="Times New Roman"/>
                          <a:ea typeface="Times New Roman"/>
                        </a:rPr>
                        <a:t>?    </a:t>
                      </a:r>
                      <a:r>
                        <a:rPr lang="ru-RU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ой, ый, ий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           Как</a:t>
                      </a:r>
                      <a:r>
                        <a:rPr lang="ru-RU" sz="1600" u="sng">
                          <a:latin typeface="Times New Roman"/>
                          <a:ea typeface="Times New Roman"/>
                        </a:rPr>
                        <a:t>ое</a:t>
                      </a:r>
                      <a:r>
                        <a:rPr lang="ru-RU" sz="1600">
                          <a:latin typeface="Times New Roman"/>
                          <a:ea typeface="Times New Roman"/>
                        </a:rPr>
                        <a:t>?  </a:t>
                      </a:r>
                      <a:r>
                        <a:rPr lang="ru-RU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ое,  ее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Т.п.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                          Как</a:t>
                      </a:r>
                      <a:r>
                        <a:rPr lang="ru-RU" sz="1600" u="sng">
                          <a:latin typeface="Times New Roman"/>
                          <a:ea typeface="Times New Roman"/>
                        </a:rPr>
                        <a:t>им</a:t>
                      </a:r>
                      <a:r>
                        <a:rPr lang="ru-RU" sz="1600">
                          <a:latin typeface="Times New Roman"/>
                          <a:ea typeface="Times New Roman"/>
                        </a:rPr>
                        <a:t>?     </a:t>
                      </a:r>
                      <a:r>
                        <a:rPr lang="ru-RU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ым,  им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П.п.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                        О как</a:t>
                      </a:r>
                      <a:r>
                        <a:rPr lang="ru-RU" sz="1600" u="sng" dirty="0">
                          <a:latin typeface="Times New Roman"/>
                          <a:ea typeface="Times New Roman"/>
                        </a:rPr>
                        <a:t>ом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?   </a:t>
                      </a:r>
                      <a:r>
                        <a:rPr lang="ru-RU" sz="16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ом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, ем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67547" y="2496820"/>
          <a:ext cx="5208905" cy="1864360"/>
        </p:xfrm>
        <a:graphic>
          <a:graphicData uri="http://schemas.openxmlformats.org/drawingml/2006/table">
            <a:tbl>
              <a:tblPr/>
              <a:tblGrid>
                <a:gridCol w="5208905"/>
              </a:tblGrid>
              <a:tr h="1864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Однородные члены предложения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О      , а  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  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О 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Не </a:t>
                      </a:r>
                      <a:r>
                        <a:rPr lang="ru-RU" sz="1400" i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игла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шьёт, а </a:t>
                      </a:r>
                      <a:r>
                        <a:rPr lang="ru-RU" sz="1400" i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руки.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             О      , но       О 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Лучше скажи </a:t>
                      </a:r>
                      <a:r>
                        <a:rPr lang="ru-RU" sz="1400" i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мало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, но </a:t>
                      </a:r>
                      <a:r>
                        <a:rPr lang="ru-RU" sz="1400" i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хорошо.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> При составлении схемы – опоры следует придерживаться определенных требований: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9144000" cy="514351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 smtClean="0"/>
              <a:t>1) графическое единообразие и лаконичность в изображении языковых явлений.</a:t>
            </a:r>
          </a:p>
          <a:p>
            <a:r>
              <a:rPr lang="ru-RU" dirty="0" smtClean="0"/>
              <a:t>2) употребление минимального количества слов, примеров.</a:t>
            </a:r>
          </a:p>
          <a:p>
            <a:r>
              <a:rPr lang="ru-RU" dirty="0" smtClean="0"/>
              <a:t>3) использование известных условных графических обозначений, цветовых языковых сигналов.</a:t>
            </a:r>
          </a:p>
          <a:p>
            <a:r>
              <a:rPr lang="ru-RU" dirty="0" smtClean="0"/>
              <a:t>4) применение принципа противопоставления языковых фактов.</a:t>
            </a:r>
          </a:p>
          <a:p>
            <a:r>
              <a:rPr lang="ru-RU" dirty="0" smtClean="0"/>
              <a:t>5) </a:t>
            </a:r>
            <a:r>
              <a:rPr lang="ru-RU" dirty="0" err="1" smtClean="0"/>
              <a:t>кодированность</a:t>
            </a:r>
            <a:r>
              <a:rPr lang="ru-RU" dirty="0" smtClean="0"/>
              <a:t> информации.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78605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>Спасибо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786058"/>
            <a:ext cx="9144000" cy="407194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/>
              <a:t>за внимание</a:t>
            </a:r>
            <a:endParaRPr lang="ru-RU" sz="80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9144000" cy="514351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</a:t>
            </a:r>
            <a:endParaRPr lang="ru-RU" sz="48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0" y="1714488"/>
          <a:ext cx="9144000" cy="5143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  <a:blipFill>
            <a:blip r:embed="rId6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dirty="0"/>
              <a:t>Память человека - это основа психической жизни, основа сознания. 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dirty="0" smtClean="0"/>
              <a:t>Прочные знания - это результат упорного, настойчивого труда.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      Как </a:t>
            </a:r>
            <a:r>
              <a:rPr lang="ru-RU" dirty="0"/>
              <a:t>приохотить к такому труду, выработать привычку к нему, стремление к преодолению возможных </a:t>
            </a:r>
            <a:r>
              <a:rPr lang="ru-RU" dirty="0" smtClean="0"/>
              <a:t>трудностей?</a:t>
            </a:r>
          </a:p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Один </a:t>
            </a:r>
            <a:r>
              <a:rPr lang="ru-RU" dirty="0"/>
              <a:t>из мощных рычагов воспитания </a:t>
            </a:r>
            <a:r>
              <a:rPr lang="ru-RU" dirty="0" smtClean="0"/>
              <a:t>трудолюбия - создания </a:t>
            </a:r>
            <a:r>
              <a:rPr lang="ru-RU" dirty="0"/>
              <a:t>условий, обеспечивающих ребенку успех в учебной работе, </a:t>
            </a:r>
            <a:r>
              <a:rPr lang="ru-RU" dirty="0" smtClean="0"/>
              <a:t> </a:t>
            </a:r>
            <a:r>
              <a:rPr lang="ru-RU" dirty="0"/>
              <a:t>т. е. осознания смысла и результата своих усилий.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dirty="0"/>
              <a:t>Успех в труде - первостепенное условие становления личности человека.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4800" dirty="0" smtClean="0"/>
              <a:t>«Напрасный</a:t>
            </a:r>
            <a:r>
              <a:rPr lang="ru-RU" sz="4800" dirty="0"/>
              <a:t>, безрезультатный труд и для взрослого становится постылым, отупляющим, бессмысленным, а ведь мы имеем дело с </a:t>
            </a:r>
            <a:r>
              <a:rPr lang="ru-RU" sz="4800" dirty="0" smtClean="0"/>
              <a:t>детьми», - писал </a:t>
            </a:r>
            <a:r>
              <a:rPr lang="ru-RU" sz="4800" dirty="0"/>
              <a:t>В. А. Сухомлинский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71678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dirty="0" smtClean="0"/>
              <a:t>На </a:t>
            </a:r>
            <a:r>
              <a:rPr lang="ru-RU" sz="4000" dirty="0"/>
              <a:t>каком же этапе работы над новой темой слабые и даже средние ученики становятся на уроке пассивными, начинают отставать?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71678"/>
            <a:ext cx="9144000" cy="478632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     Серьезные </a:t>
            </a:r>
            <a:r>
              <a:rPr lang="ru-RU" sz="4400" dirty="0"/>
              <a:t>затруднения дети испытывают при переходе от яркой, доступной наглядности к более серьезному материалу, когда на основе хорошо усвоенных выводов надо строить свои суждения.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85926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dirty="0"/>
              <a:t>Активный ответ - первостепенное условие высокой обратной связи, доброго делового контакта на уроке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507207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623888" indent="-180975">
              <a:buNone/>
            </a:pPr>
            <a:r>
              <a:rPr lang="ru-RU" dirty="0" smtClean="0"/>
              <a:t>   </a:t>
            </a:r>
            <a:r>
              <a:rPr lang="ru-RU" sz="4800" dirty="0" smtClean="0"/>
              <a:t>Помогают </a:t>
            </a:r>
            <a:r>
              <a:rPr lang="ru-RU" sz="4800" dirty="0"/>
              <a:t>достичь этого опорные схемы. </a:t>
            </a:r>
            <a:r>
              <a:rPr lang="ru-RU" sz="4800" dirty="0" smtClean="0"/>
              <a:t>        </a:t>
            </a:r>
          </a:p>
          <a:p>
            <a:pPr marL="623888" indent="-360363">
              <a:buNone/>
            </a:pPr>
            <a:r>
              <a:rPr lang="ru-RU" sz="4800" dirty="0" smtClean="0"/>
              <a:t>   Опорные </a:t>
            </a:r>
            <a:r>
              <a:rPr lang="ru-RU" sz="4800" dirty="0"/>
              <a:t>схемы - это оформленные в виде таблиц, карточек, наборного полотна, чертежа, </a:t>
            </a:r>
            <a:r>
              <a:rPr lang="ru-RU" sz="4800" dirty="0" smtClean="0"/>
              <a:t>рисунка </a:t>
            </a:r>
            <a:r>
              <a:rPr lang="ru-RU" sz="4800" dirty="0"/>
              <a:t>выводы, которые рождаются в момент объяснения.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14554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Когда правила в простой и лаконичной схеме висят перед глазами учеников некоторое время, они сами удобно и легко                  укладываются в памяти.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14554"/>
            <a:ext cx="9144000" cy="4643446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  Схемы являются опорами мысли, опорами действий. Дети строят свой ответ, пользуясь схемой, читают ее, работают с ней. Ни один из них не чувствует себя беспомощным. Исчезает скованность, страх перед ответом, нагрузка на память. 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Методика опорных схем-«комфортная» методика. </a:t>
            </a:r>
            <a:br>
              <a:rPr lang="ru-RU" dirty="0" smtClean="0"/>
            </a:br>
            <a:r>
              <a:rPr lang="ru-RU" dirty="0" smtClean="0"/>
              <a:t>                                            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  Подача материала крупным блоком и объединение его в целостную систему освобождает время для закрепления новых знаний и развития умений, что дает возможность увеличить объем практической работы на уроке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005647" y="1874520"/>
          <a:ext cx="5132705" cy="3108960"/>
        </p:xfrm>
        <a:graphic>
          <a:graphicData uri="http://schemas.openxmlformats.org/drawingml/2006/table">
            <a:tbl>
              <a:tblPr/>
              <a:tblGrid>
                <a:gridCol w="5132705"/>
              </a:tblGrid>
              <a:tr h="2060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Звонкие и глухие согласные на конце слова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Б ----------П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Д-----------Т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В-----------Ф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Г------------К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Ж------------Ш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З------------С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Сне . -  сне</a:t>
                      </a:r>
                      <a:r>
                        <a:rPr lang="ru-RU" sz="1400" i="1" u="sng" dirty="0"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а – сне</a:t>
                      </a:r>
                      <a:r>
                        <a:rPr lang="ru-RU" sz="1400" i="1" u="sng" dirty="0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Биле . – биле</a:t>
                      </a:r>
                      <a:r>
                        <a:rPr lang="ru-RU" sz="1400" i="1" u="sng" dirty="0">
                          <a:latin typeface="Times New Roman"/>
                          <a:ea typeface="Times New Roman"/>
                        </a:rPr>
                        <a:t>т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ы – биле</a:t>
                      </a:r>
                      <a:r>
                        <a:rPr lang="ru-RU" sz="1400" i="1" u="sng" dirty="0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err="1">
                          <a:latin typeface="Times New Roman"/>
                          <a:ea typeface="Times New Roman"/>
                        </a:rPr>
                        <a:t>Гла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 .– гла</a:t>
                      </a:r>
                      <a:r>
                        <a:rPr lang="ru-RU" sz="1400" i="1" u="sng" dirty="0"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а - гла</a:t>
                      </a:r>
                      <a:r>
                        <a:rPr lang="ru-RU" sz="1400" i="1" u="sng" dirty="0">
                          <a:latin typeface="Times New Roman"/>
                          <a:ea typeface="Times New Roman"/>
                        </a:rPr>
                        <a:t>з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</TotalTime>
  <Words>693</Words>
  <Application>Microsoft Office PowerPoint</Application>
  <PresentationFormat>Экран (4:3)</PresentationFormat>
  <Paragraphs>143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Использование схем как один из способов запоминания на уроках письма и развития речи.</vt:lpstr>
      <vt:lpstr>Память человека - это основа психической жизни, основа сознания. </vt:lpstr>
      <vt:lpstr>Прочные знания - это результат упорного, настойчивого труда.</vt:lpstr>
      <vt:lpstr>Успех в труде - первостепенное условие становления личности человека.</vt:lpstr>
      <vt:lpstr> На каком же этапе работы над новой темой слабые и даже средние ученики становятся на уроке пассивными, начинают отставать? </vt:lpstr>
      <vt:lpstr>Активный ответ - первостепенное условие высокой обратной связи, доброго делового контакта на уроке</vt:lpstr>
      <vt:lpstr> Когда правила в простой и лаконичной схеме висят перед глазами учеников некоторое время, они сами удобно и легко                  укладываются в памяти. </vt:lpstr>
      <vt:lpstr> Методика опорных схем-«комфортная» методика.                                                           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  При составлении схемы – опоры следует придерживаться определенных требований:  </vt:lpstr>
      <vt:lpstr> Спасибо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Схемы  - опоры  на уроках письма и развития речи  в коррекционной школе</dc:title>
  <dc:creator> </dc:creator>
  <cp:lastModifiedBy>Галина</cp:lastModifiedBy>
  <cp:revision>31</cp:revision>
  <dcterms:created xsi:type="dcterms:W3CDTF">2013-03-19T18:13:34Z</dcterms:created>
  <dcterms:modified xsi:type="dcterms:W3CDTF">2018-03-26T19:36:43Z</dcterms:modified>
</cp:coreProperties>
</file>