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3" r:id="rId5"/>
    <p:sldId id="265" r:id="rId6"/>
    <p:sldId id="297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D6B9E5-5757-4718-81FD-83A5C67CEC6B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CBF2DF-FB3D-4E23-8E55-49CC04D5DA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908050"/>
            <a:ext cx="8424862" cy="24447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ОВР в органической химии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4213" y="2492375"/>
            <a:ext cx="7775575" cy="360045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Подготовила :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учитель химии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Кузакова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Н.Н.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МБОУ Гимназия №8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Дубна Московская область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Городское методическое объединение  учителей химии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09.01.2018 год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333375"/>
            <a:ext cx="8351837" cy="6048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Окисление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алкинов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кислой, нейтральной или щелочной средах (протекает с образованием карбоновых кислот (в кислой среде) или их солей (в нейтральной и щелочной):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800" b="1" baseline="-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≡С-СН</a:t>
            </a:r>
            <a:r>
              <a:rPr lang="ru-RU" sz="2800" b="1" baseline="-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baseline="-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baseline="-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400" b="1" baseline="-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baseline="-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COO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Bookman Old Style" pitchFamily="18" charset="0"/>
              </a:rPr>
              <a:t>+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dirty="0" smtClean="0"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dirty="0" smtClean="0">
                <a:latin typeface="Bookman Old Style" pitchFamily="18" charset="0"/>
              </a:rPr>
              <a:t>             </a:t>
            </a:r>
            <a:endParaRPr lang="ru-RU" sz="2000" b="1" dirty="0" smtClean="0">
              <a:latin typeface="Bookman Old Style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baseline="7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7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baseline="70000" dirty="0" smtClean="0"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процесс окисления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      6  5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 dirty="0" smtClean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2800" b="1" baseline="-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baseline="80000" dirty="0" smtClean="0"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процесс восстановления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5  6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dirty="0" smtClean="0"/>
          </a:p>
          <a:p>
            <a:pPr eaLnBrk="1" hangingPunct="1"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Данные реакции являются качественными на тройную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углерод-углеродную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связь</a:t>
            </a:r>
            <a:r>
              <a:rPr lang="ru-RU" sz="2800" b="1" dirty="0" smtClean="0"/>
              <a:t>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451725" y="2781300"/>
            <a:ext cx="9366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50825" y="457200"/>
            <a:ext cx="8740775" cy="739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Окисление гомологов бензола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8313" y="4437063"/>
            <a:ext cx="8675687" cy="1858962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baseline="7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baseline="7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b="1" baseline="70000" dirty="0" smtClean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ru-RU" b="1" baseline="7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(процесс окисления)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6  3 1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b="1" baseline="80000" dirty="0" smtClean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b="1" baseline="-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b="1" baseline="80000" dirty="0" smtClean="0"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(процесс восстановления) 3  6 2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1125538"/>
            <a:ext cx="8785225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Окисление гомологов бензола перманганатом калия или бихроматом калия при нагревании приводит к образованию кислот: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Водный раствор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32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342900" indent="-342900">
              <a:defRPr/>
            </a:pP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                   -3                           +7                                                            +3                               +4</a:t>
            </a:r>
          </a:p>
          <a:p>
            <a:pPr marL="342900" indent="-342900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Н2О    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-СООН  +2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+ 2 KOH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924300" y="3716338"/>
            <a:ext cx="9350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250825" y="476250"/>
            <a:ext cx="8713788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2.Окисление толуола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KMnO</a:t>
            </a:r>
            <a:r>
              <a:rPr lang="ru-RU" sz="32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в присутствии серной кислоты :</a:t>
            </a:r>
            <a:endParaRPr lang="ru-RU" sz="3200" b="1" baseline="-2500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baseline="-25000">
                <a:latin typeface="Times New Roman" pitchFamily="18" charset="0"/>
                <a:cs typeface="Times New Roman" pitchFamily="18" charset="0"/>
              </a:rPr>
              <a:t>                     -3                        +7</a:t>
            </a:r>
          </a:p>
          <a:p>
            <a:pPr marL="342900" indent="-342900"/>
            <a:r>
              <a:rPr lang="ru-RU" sz="3200" b="1">
                <a:latin typeface="Times New Roman" pitchFamily="18" charset="0"/>
                <a:cs typeface="Times New Roman" pitchFamily="18" charset="0"/>
              </a:rPr>
              <a:t>5С6Н5-СН3 + 6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3200" b="1" baseline="-25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+9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         +3                      +2         </a:t>
            </a:r>
          </a:p>
          <a:p>
            <a:pPr marL="342900" indent="-342900"/>
            <a:r>
              <a:rPr lang="ru-RU" sz="3200" b="1">
                <a:latin typeface="Times New Roman" pitchFamily="18" charset="0"/>
                <a:cs typeface="Times New Roman" pitchFamily="18" charset="0"/>
              </a:rPr>
              <a:t>5С6Н5-СООН  + 6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827088" y="3429000"/>
            <a:ext cx="80660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70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baseline="7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  6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="1" baseline="7000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ru-RU" sz="2800" b="1" baseline="700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(процесс окисления)               6   5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2800" b="1" baseline="-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baseline="80000">
                <a:latin typeface="Bookman Old Style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(процесс восстановления) 5  6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372225" y="213360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323850" y="476250"/>
            <a:ext cx="85693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2.Окисление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ксилола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32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в присутствии серной кислоты  : </a:t>
            </a:r>
            <a:endParaRPr lang="ru-RU" sz="3200" b="1" baseline="-2500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200" b="1" baseline="-25000">
                <a:latin typeface="Times New Roman" pitchFamily="18" charset="0"/>
                <a:cs typeface="Times New Roman" pitchFamily="18" charset="0"/>
              </a:rPr>
              <a:t>                       -3                              +7</a:t>
            </a:r>
          </a:p>
          <a:p>
            <a:pPr marL="342900" indent="-342900"/>
            <a:r>
              <a:rPr lang="ru-RU" sz="3200" b="1">
                <a:latin typeface="Times New Roman" pitchFamily="18" charset="0"/>
                <a:cs typeface="Times New Roman" pitchFamily="18" charset="0"/>
              </a:rPr>
              <a:t>5С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-(СН3 )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+ 12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3200" b="1" baseline="-2500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+18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3200" b="1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                         +2         </a:t>
            </a:r>
          </a:p>
          <a:p>
            <a:pPr marL="342900" indent="-342900"/>
            <a:r>
              <a:rPr lang="ru-RU" sz="3200" b="1">
                <a:latin typeface="Times New Roman" pitchFamily="18" charset="0"/>
                <a:cs typeface="Times New Roman" pitchFamily="18" charset="0"/>
              </a:rPr>
              <a:t>5С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-(СООН )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+ 12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baseline="-2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/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250825" y="3860800"/>
            <a:ext cx="88931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70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baseline="7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  12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=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7000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ru-RU" sz="2400" b="1" baseline="700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(процесс окисления)             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12   5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800" b="1" baseline="8000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2800" b="1" baseline="-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800" b="1" baseline="8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baseline="80000">
                <a:latin typeface="Bookman Old Style" pitchFamily="18" charset="0"/>
              </a:rPr>
              <a:t>2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(процесс восстановления)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5     12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451725" y="2133600"/>
            <a:ext cx="792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79388" y="-538163"/>
            <a:ext cx="8713787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3600" b="1" u="sng">
                <a:latin typeface="Times New Roman" pitchFamily="18" charset="0"/>
                <a:cs typeface="Times New Roman" pitchFamily="18" charset="0"/>
              </a:rPr>
              <a:t>Окисление спиртов</a:t>
            </a:r>
          </a:p>
          <a:p>
            <a:pPr eaLnBrk="0" hangingPunct="0"/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В качестве окислителей чаще всего используются: </a:t>
            </a:r>
          </a:p>
          <a:p>
            <a:pPr eaLnBrk="0" hangingPunct="0"/>
            <a:r>
              <a:rPr lang="en-US" sz="2800" b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+H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(Cu)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CuO</a:t>
            </a:r>
          </a:p>
          <a:p>
            <a:pPr eaLnBrk="0" hangingPunct="0"/>
            <a:endParaRPr lang="ru-RU" sz="2800" b="1" u="sng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при окислении первичных спиртов образуются альдегиды, карбоновые кислоты </a:t>
            </a:r>
          </a:p>
          <a:p>
            <a:pPr eaLnBrk="0" hangingPunct="0"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При окислении вторичных спиртов – образуются кетоны</a:t>
            </a:r>
          </a:p>
          <a:p>
            <a:pPr eaLnBrk="0" hangingPunct="0"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окисление третичных спиртов протекает в жёстких условиях (сильный окислитель, нагревание) и приводит к сложной смеси карбоновых кислот и кетонов.</a:t>
            </a:r>
          </a:p>
          <a:p>
            <a:pPr eaLnBrk="0" hangingPunct="0"/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9388" y="530701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Лёгкость окисления спиртов уменьшается в ряду: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Первичные ≥ Вторичные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&gt;&gt;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Третичные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79388" y="-1812925"/>
            <a:ext cx="8964612" cy="901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 u="sng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0" hangingPunct="0"/>
            <a:endParaRPr lang="ru-RU" sz="2800" u="sng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 u="sng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 u="sng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Первичные спирты:</a:t>
            </a:r>
          </a:p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1.С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Н5-СН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-ОН +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CuO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С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-СОН + 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eaLnBrk="0" hangingPunct="0"/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                        _                                    +7                                                           </a:t>
            </a:r>
          </a:p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2. 5С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-СН2-ОН + 4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KMnO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       +3                         +2</a:t>
            </a:r>
          </a:p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5С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-СООН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+ 4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70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baseline="70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  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="1" baseline="7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baseline="70000"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(процесс окисления)               4   5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2800" b="1" baseline="-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baseline="80000">
                <a:latin typeface="Bookman Old Style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(процесс восстановления) 5   4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ru-RU" sz="2800" u="sng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 u="sng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 u="sng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84663" y="1052513"/>
            <a:ext cx="358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659563" y="2276475"/>
            <a:ext cx="504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331913" y="260350"/>
            <a:ext cx="5832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Вторичные спирты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250825" y="1844675"/>
            <a:ext cx="889317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0                                              +7                                   </a:t>
            </a:r>
          </a:p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2. 5СН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-СН-ОН-СН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KMnO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eaLnBrk="0" hangingPunct="0"/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                    +2                                +2</a:t>
            </a:r>
          </a:p>
          <a:p>
            <a:pPr eaLnBrk="0" hangingPunct="0"/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5СН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-СО-СН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+ 2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+K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baseline="7000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=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="1" baseline="7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baseline="70000"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(процесс окисления)                   2   5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800" b="1" baseline="8000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2800" b="1" baseline="-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ē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800" b="1" baseline="8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baseline="80000">
                <a:latin typeface="Bookman Old Style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(процесс восстановления)   5   2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b="1"/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179388" y="981075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1.СН3-СН-ОН-СН3+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СН3-СО –СН3 +  Н2О</a:t>
            </a:r>
          </a:p>
          <a:p>
            <a:pPr eaLnBrk="0" hangingPunct="0"/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500563" y="1268413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875463" y="2420938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684213" y="404813"/>
            <a:ext cx="7991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600" b="1" u="sng">
                <a:latin typeface="Times New Roman" pitchFamily="18" charset="0"/>
                <a:cs typeface="Times New Roman" pitchFamily="18" charset="0"/>
              </a:rPr>
              <a:t>Окисление  альдегидов</a:t>
            </a: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323850" y="793750"/>
            <a:ext cx="84248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Альдегиды окисляются гораздо легче, чем спирты.</a:t>
            </a:r>
          </a:p>
          <a:p>
            <a:pPr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Окисление альдегидов протекает до соответствующих карбоновых кислот.</a:t>
            </a:r>
          </a:p>
          <a:p>
            <a:pPr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Чаще всего для окисления альдегидов используют:</a:t>
            </a:r>
          </a:p>
          <a:p>
            <a:pPr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, аммиачный раствор оксида серебра,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реактив Толленса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0" hangingPunct="0"/>
            <a:r>
              <a:rPr lang="en-US" sz="2800" b="1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(свежеосаждённый гидроксид меди (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1042988" y="692150"/>
            <a:ext cx="6265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Реакция “серебряного зеркала: </a:t>
            </a:r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179388" y="1412875"/>
            <a:ext cx="89646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СН3-СОН + 2[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   СН3-ООН+2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+Н2О ( при недостатке окислителя)</a:t>
            </a:r>
            <a:endParaRPr lang="ru-RU" sz="2800" b="1"/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87900" y="1700213"/>
            <a:ext cx="5762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Прямоугольник 9"/>
          <p:cNvSpPr>
            <a:spLocks noChangeArrowheads="1"/>
          </p:cNvSpPr>
          <p:nvPr/>
        </p:nvSpPr>
        <p:spPr bwMode="auto">
          <a:xfrm>
            <a:off x="323850" y="2967038"/>
            <a:ext cx="8064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СН3-СОН + 2[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    СН3-СОО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+ 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 ( при избытке окислителя)</a:t>
            </a:r>
            <a:endParaRPr lang="ru-RU" sz="28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859338" y="3284538"/>
            <a:ext cx="6492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Примеры заданий из тестов ЕГЭ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95288" y="1638300"/>
          <a:ext cx="82804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6162040" imgH="1752600" progId="">
                  <p:embed/>
                </p:oleObj>
              </mc:Choice>
              <mc:Fallback>
                <p:oleObj r:id="rId3" imgW="6162040" imgH="17526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638300"/>
                        <a:ext cx="8280400" cy="331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smtClean="0">
                <a:latin typeface="Bookman Old Style" pitchFamily="18" charset="0"/>
              </a:rPr>
              <a:t>Цель работы: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569325" cy="43783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Рассмотреть примеры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-восстановительных реакций в органической химии  с целью подготовки к ЭГЭ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686800" cy="574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Примеры заданий из тестов ЕГЭ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388" y="765175"/>
            <a:ext cx="8964612" cy="7078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Задача  С4.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Окислением 1,4-диметилбензола массой 21,2 г. получили терефталевую  (бензол-1, 4-дикарбоновую )кислоту,  на полную нейтрализацию которой затратили 154 мл.10%-ного раствора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калия, (плотность раствора 1,09 г/мл.).Определите выход реакции окисления.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     0,2 моль                                                                      0,2 моль  (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теор.выход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5С5Н4-(СН3 )2+ 12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1400" b="1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+18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b="1" baseline="-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400" b="1" baseline="-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              5С6Н4-(СООН ) 2+ 12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1400" b="1" baseline="-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baseline="-2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b="1" baseline="-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400" b="1" baseline="-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b="1" baseline="-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   0,15 моль  (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практ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выход)      0,3 моль</a:t>
            </a: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          С6Н4-(СООН ) 2                + 2КОН                       С6Н4-(СООК) 2  + 2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b="1" baseline="-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342900" indent="-342900">
              <a:buFontTx/>
              <a:buAutoNum type="arabicPeriod"/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      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n(KOH)=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154 </a:t>
            </a:r>
            <a:r>
              <a:rPr lang="ru-RU" sz="1400" b="1" u="sng" dirty="0" err="1">
                <a:latin typeface="Times New Roman" pitchFamily="18" charset="0"/>
                <a:cs typeface="Times New Roman" pitchFamily="18" charset="0"/>
              </a:rPr>
              <a:t>мл.х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 1,09 г/мл. </a:t>
            </a:r>
            <a:r>
              <a:rPr lang="ru-RU" sz="1400" b="1" u="sng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  0,1 =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0,3 моль</a:t>
            </a: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                         56г/моль</a:t>
            </a:r>
          </a:p>
          <a:p>
            <a:pPr marL="342900" indent="-342900">
              <a:buFontTx/>
              <a:buAutoNum type="arabicPeriod" startAt="4"/>
              <a:defRPr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1,4-диметилбензола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)=21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,2 г:106г/моль= 0,2 моль;</a:t>
            </a:r>
          </a:p>
          <a:p>
            <a:pPr marL="342900" indent="-342900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5.      По уравнению реакции  1. рассчитано количество  вещества кислоты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теоретический выход) </a:t>
            </a: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С5Н4-(СН3 )2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С6Н4-(СООН ) 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,2 : 0,2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6"/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уравнению реакции  2. рассчитано количество  вещества образовавшейся  кислоты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практический  выход)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 n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С6Н4-(СООН ) 2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) = 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:2 , следовательно   0,3 моль КОН  прореагирует с 0,15 моль кислоты. </a:t>
            </a:r>
          </a:p>
          <a:p>
            <a:pPr marL="342900" indent="-342900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7.       Выход реакции окисления = 0,15 моль: 0,2 моль=0,75 =75%</a:t>
            </a:r>
          </a:p>
          <a:p>
            <a:pPr marL="342900" indent="-342900"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Tx/>
              <a:buAutoNum type="arabicPeriod"/>
              <a:defRPr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779838" y="2781300"/>
            <a:ext cx="7207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635375" y="3429000"/>
            <a:ext cx="7207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870700" cy="1484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А.Я.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Дупал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., Е.П.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Баберкина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Н.Я.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Подхалюзина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С.Н.Соловьев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«Химия. Пособие для абитуриентов»   РХТУ им. Д.И. Менделеева. Издательский центр . Москва 2012.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Ушкалова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В.Н.,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Иоанидис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Н.В.«Конкурсные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задания и ответы». Просвещение, Москва, 2015 год. 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Кузьменко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Н.Е.«Химия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 помощь абитуриенту». Дрофа.20014год.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Артеменко А.И. «Органическая химия», Москва, Высшая школа, 1998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Степень окисления в органической химии</a:t>
            </a:r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Окисление </a:t>
            </a:r>
            <a:r>
              <a:rPr lang="ru-RU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алкенов</a:t>
            </a:r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Окисление </a:t>
            </a:r>
            <a:r>
              <a:rPr lang="ru-RU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алкинов</a:t>
            </a:r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Окисление гомологов бензола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Окисление спиртов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Окисление альдегидов</a:t>
            </a:r>
            <a:endParaRPr lang="en-US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заданий из тестов ЕГЭ</a:t>
            </a:r>
            <a:endParaRPr lang="en-US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800" b="1" u="sng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ookman Old Style" pitchFamily="18" charset="0"/>
              </a:rPr>
              <a:t>Степень окисления в органической химии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058150" cy="4105275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Сложность в  определении коэффициентов в органических ОВР связано с нахождением степени окисления атома С.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Степень окисления – величина формальная, и не все атомы С «участвуют в реакции».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Степень окисления атома углерода, «участвующего» в реакции,  определяется: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учетом степени окисления связанных с ним атомов  Н (+) и их количеством,  но с отрицательным знаком;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учетом степени окисления связанных с ним атомов О (-2) и группы ОН (-), с противоположным знаком.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7696200" cy="55451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600" b="1" smtClean="0"/>
              <a:t>-3     +          -2              -3                            -3  +           +3  -2 -2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-СООН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-3   +         -    +      -2   +                         -2 +         -2  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-ОН            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-3    +        +2      -2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С=О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-         +      +3  -2 -2                           -        +        -3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-СООН            С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Tx/>
              <a:buNone/>
            </a:pPr>
            <a:endParaRPr lang="ru-RU" sz="2400" b="1" smtClean="0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55650" y="404813"/>
            <a:ext cx="18272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u="sng">
                <a:latin typeface="Times New Roman" pitchFamily="18" charset="0"/>
                <a:cs typeface="Times New Roman" pitchFamily="18" charset="0"/>
              </a:rPr>
              <a:t>Например: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07150" cy="828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Окисление </a:t>
            </a:r>
            <a:r>
              <a:rPr lang="ru-RU" sz="4000" u="sng" dirty="0" err="1" smtClean="0">
                <a:latin typeface="Times New Roman" pitchFamily="18" charset="0"/>
                <a:cs typeface="Times New Roman" pitchFamily="18" charset="0"/>
              </a:rPr>
              <a:t>алкенов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4608512"/>
          </a:xfrm>
        </p:spPr>
        <p:txBody>
          <a:bodyPr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Окисление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7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в нейтральной среде (</a:t>
            </a:r>
            <a:r>
              <a:rPr lang="ru-RU" sz="7000" b="1" i="1" u="sng" dirty="0" smtClean="0">
                <a:latin typeface="Times New Roman" pitchFamily="18" charset="0"/>
                <a:cs typeface="Times New Roman" pitchFamily="18" charset="0"/>
              </a:rPr>
              <a:t>Реакция Вагнера)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, продуктами являются двухатомные спирты- гликоли:</a:t>
            </a:r>
            <a:endParaRPr lang="en-US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    -2       -1                    +7                          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 3СН2=СН-СН3 + 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70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+ 4Н2О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    3 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СН2(ОН)-СН(ОН)-СН3</a:t>
            </a:r>
            <a:endParaRPr lang="en-US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+4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 + 2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MnO2 + 2 KOH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>
                <a:latin typeface="Bookman Old Style" pitchFamily="18" charset="0"/>
              </a:rPr>
              <a:t>    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latin typeface="Bookman Old Style" pitchFamily="18" charset="0"/>
              </a:rPr>
              <a:t>        </a:t>
            </a:r>
            <a:r>
              <a:rPr lang="en-US" sz="5500" b="1" dirty="0" smtClean="0">
                <a:latin typeface="Bookman Old Style" pitchFamily="18" charset="0"/>
              </a:rPr>
              <a:t>C</a:t>
            </a:r>
            <a:r>
              <a:rPr lang="en-US" sz="5500" b="1" baseline="70000" dirty="0" smtClean="0">
                <a:latin typeface="Bookman Old Style" pitchFamily="18" charset="0"/>
              </a:rPr>
              <a:t>-</a:t>
            </a:r>
            <a:r>
              <a:rPr lang="ru-RU" sz="5500" b="1" baseline="70000" dirty="0" smtClean="0">
                <a:latin typeface="Bookman Old Style" pitchFamily="18" charset="0"/>
              </a:rPr>
              <a:t>2 </a:t>
            </a:r>
            <a:r>
              <a:rPr lang="ru-RU" sz="5500" b="1" dirty="0" smtClean="0">
                <a:latin typeface="Bookman Old Style" pitchFamily="18" charset="0"/>
              </a:rPr>
              <a:t>- 1</a:t>
            </a:r>
            <a:r>
              <a:rPr lang="en-US" sz="5500" b="1" dirty="0" smtClean="0">
                <a:latin typeface="Bookman Old Style" pitchFamily="18" charset="0"/>
              </a:rPr>
              <a:t>ē</a:t>
            </a:r>
            <a:r>
              <a:rPr lang="ru-RU" sz="5500" b="1" dirty="0" smtClean="0">
                <a:latin typeface="Bookman Old Style" pitchFamily="18" charset="0"/>
              </a:rPr>
              <a:t> =</a:t>
            </a:r>
            <a:r>
              <a:rPr lang="en-US" sz="5500" b="1" dirty="0" smtClean="0">
                <a:latin typeface="Bookman Old Style" pitchFamily="18" charset="0"/>
              </a:rPr>
              <a:t> C</a:t>
            </a:r>
            <a:r>
              <a:rPr lang="ru-RU" sz="5500" b="1" baseline="70000" dirty="0" smtClean="0">
                <a:latin typeface="Bookman Old Style" pitchFamily="18" charset="0"/>
              </a:rPr>
              <a:t>-1          </a:t>
            </a:r>
            <a:r>
              <a:rPr lang="ru-RU" sz="5500" b="1" dirty="0" smtClean="0">
                <a:latin typeface="Bookman Old Style" pitchFamily="18" charset="0"/>
              </a:rPr>
              <a:t>(процесс окисления)        </a:t>
            </a:r>
            <a:r>
              <a:rPr lang="en-US" sz="5500" b="1" dirty="0" smtClean="0">
                <a:latin typeface="Bookman Old Style" pitchFamily="18" charset="0"/>
              </a:rPr>
              <a:t> </a:t>
            </a:r>
            <a:r>
              <a:rPr lang="ru-RU" sz="5500" b="1" dirty="0" smtClean="0">
                <a:latin typeface="Bookman Old Style" pitchFamily="18" charset="0"/>
              </a:rPr>
              <a:t>    2      3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500" b="1" dirty="0" smtClean="0">
                <a:latin typeface="Bookman Old Style" pitchFamily="18" charset="0"/>
              </a:rPr>
              <a:t>    </a:t>
            </a:r>
            <a:r>
              <a:rPr lang="en-US" sz="5500" b="1" dirty="0" smtClean="0">
                <a:latin typeface="Bookman Old Style" pitchFamily="18" charset="0"/>
              </a:rPr>
              <a:t>C</a:t>
            </a:r>
            <a:r>
              <a:rPr lang="en-US" sz="5500" b="1" baseline="70000" dirty="0" smtClean="0">
                <a:latin typeface="Bookman Old Style" pitchFamily="18" charset="0"/>
              </a:rPr>
              <a:t>-</a:t>
            </a:r>
            <a:r>
              <a:rPr lang="ru-RU" sz="5500" b="1" baseline="70000" dirty="0" smtClean="0">
                <a:latin typeface="Bookman Old Style" pitchFamily="18" charset="0"/>
              </a:rPr>
              <a:t>1 </a:t>
            </a:r>
            <a:r>
              <a:rPr lang="ru-RU" sz="5500" b="1" dirty="0" smtClean="0">
                <a:latin typeface="Bookman Old Style" pitchFamily="18" charset="0"/>
              </a:rPr>
              <a:t>- 1</a:t>
            </a:r>
            <a:r>
              <a:rPr lang="en-US" sz="5500" b="1" dirty="0" smtClean="0">
                <a:latin typeface="Bookman Old Style" pitchFamily="18" charset="0"/>
              </a:rPr>
              <a:t>ē</a:t>
            </a:r>
            <a:r>
              <a:rPr lang="ru-RU" sz="5500" b="1" dirty="0" smtClean="0">
                <a:latin typeface="Bookman Old Style" pitchFamily="18" charset="0"/>
              </a:rPr>
              <a:t> =</a:t>
            </a:r>
            <a:r>
              <a:rPr lang="en-US" sz="5500" b="1" dirty="0" smtClean="0">
                <a:latin typeface="Bookman Old Style" pitchFamily="18" charset="0"/>
              </a:rPr>
              <a:t> C</a:t>
            </a:r>
            <a:r>
              <a:rPr lang="ru-RU" sz="5500" b="1" baseline="70000" dirty="0" smtClean="0">
                <a:latin typeface="Bookman Old Style" pitchFamily="18" charset="0"/>
              </a:rPr>
              <a:t>0 </a:t>
            </a:r>
            <a:r>
              <a:rPr lang="ru-RU" sz="5500" b="1" dirty="0" smtClean="0">
                <a:latin typeface="Bookman Old Style" pitchFamily="18" charset="0"/>
              </a:rPr>
              <a:t>   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5500" b="1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5500" b="1" dirty="0" smtClean="0">
                <a:latin typeface="Bookman Old Style" pitchFamily="18" charset="0"/>
              </a:rPr>
              <a:t>    </a:t>
            </a:r>
            <a:r>
              <a:rPr lang="en-US" sz="5500" b="1" dirty="0" smtClean="0">
                <a:latin typeface="Bookman Old Style" pitchFamily="18" charset="0"/>
              </a:rPr>
              <a:t>Mn</a:t>
            </a:r>
            <a:r>
              <a:rPr lang="en-US" sz="5500" b="1" baseline="80000" dirty="0" smtClean="0">
                <a:latin typeface="Bookman Old Style" pitchFamily="18" charset="0"/>
              </a:rPr>
              <a:t>+7</a:t>
            </a:r>
            <a:r>
              <a:rPr lang="ru-RU" sz="5500" b="1" baseline="-2000" dirty="0" smtClean="0">
                <a:latin typeface="Bookman Old Style" pitchFamily="18" charset="0"/>
              </a:rPr>
              <a:t> </a:t>
            </a:r>
            <a:r>
              <a:rPr lang="ru-RU" sz="5500" b="1" dirty="0" smtClean="0">
                <a:latin typeface="Bookman Old Style" pitchFamily="18" charset="0"/>
              </a:rPr>
              <a:t>+ </a:t>
            </a:r>
            <a:r>
              <a:rPr lang="en-US" sz="5500" b="1" dirty="0" smtClean="0">
                <a:latin typeface="Bookman Old Style" pitchFamily="18" charset="0"/>
              </a:rPr>
              <a:t>3ē</a:t>
            </a:r>
            <a:r>
              <a:rPr lang="ru-RU" sz="5500" b="1" dirty="0" smtClean="0">
                <a:latin typeface="Bookman Old Style" pitchFamily="18" charset="0"/>
              </a:rPr>
              <a:t> =</a:t>
            </a:r>
            <a:r>
              <a:rPr lang="en-US" sz="5500" b="1" dirty="0" smtClean="0">
                <a:latin typeface="Bookman Old Style" pitchFamily="18" charset="0"/>
              </a:rPr>
              <a:t>Mn</a:t>
            </a:r>
            <a:r>
              <a:rPr lang="en-US" sz="5500" b="1" baseline="80000" dirty="0" smtClean="0">
                <a:latin typeface="Bookman Old Style" pitchFamily="18" charset="0"/>
              </a:rPr>
              <a:t>+4</a:t>
            </a:r>
            <a:r>
              <a:rPr lang="ru-RU" sz="5500" b="1" baseline="80000" dirty="0" smtClean="0">
                <a:latin typeface="Bookman Old Style" pitchFamily="18" charset="0"/>
              </a:rPr>
              <a:t>   </a:t>
            </a:r>
            <a:r>
              <a:rPr lang="ru-RU" sz="5500" b="1" dirty="0" smtClean="0">
                <a:latin typeface="Bookman Old Style" pitchFamily="18" charset="0"/>
              </a:rPr>
              <a:t>(процесс восстановления)    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3     2</a:t>
            </a:r>
            <a:endParaRPr lang="en-US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5500" b="1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5500" b="1" dirty="0" smtClean="0"/>
              <a:t>  </a:t>
            </a:r>
            <a:r>
              <a:rPr lang="ru-RU" sz="5500" b="1" dirty="0" smtClean="0">
                <a:latin typeface="Bookman Old Style" pitchFamily="18" charset="0"/>
              </a:rPr>
              <a:t>Числа </a:t>
            </a:r>
            <a:r>
              <a:rPr lang="en-US" sz="5500" b="1" dirty="0" smtClean="0">
                <a:latin typeface="Bookman Old Style" pitchFamily="18" charset="0"/>
              </a:rPr>
              <a:t>3</a:t>
            </a:r>
            <a:r>
              <a:rPr lang="ru-RU" sz="5500" b="1" dirty="0" smtClean="0">
                <a:latin typeface="Bookman Old Style" pitchFamily="18" charset="0"/>
              </a:rPr>
              <a:t> и 2 в электронных уравнениях справа от вертикальной черты и являются коэффициентами в уравнении реакции.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/>
              <a:t> </a:t>
            </a:r>
            <a:endParaRPr lang="ru-RU" b="1" dirty="0" smtClean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95963" y="3213100"/>
            <a:ext cx="0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443663" y="3213100"/>
            <a:ext cx="0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3800" y="2060575"/>
            <a:ext cx="2159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50825" y="188913"/>
            <a:ext cx="8893175" cy="6408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кисление алкенов нейтральным раствором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2400" b="1" baseline="-2500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приводит к разрыву двойной связи с образованием</a:t>
            </a:r>
            <a:endParaRPr lang="ru-RU" sz="2400" b="1" baseline="-25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или двух карбоновых кислот, или карбоновой кислоты и кетона, или двух кетонов: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            - 1         -1                                                                                          +3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smtClean="0"/>
              <a:t> </a:t>
            </a:r>
            <a:r>
              <a:rPr lang="en-US" sz="2400" b="1" smtClean="0">
                <a:latin typeface="Bookman Old Style" pitchFamily="18" charset="0"/>
              </a:rPr>
              <a:t>3CH</a:t>
            </a:r>
            <a:r>
              <a:rPr lang="ru-RU" sz="2400" b="1" baseline="-2000" smtClean="0">
                <a:latin typeface="Bookman Old Style" pitchFamily="18" charset="0"/>
              </a:rPr>
              <a:t>3</a:t>
            </a:r>
            <a:r>
              <a:rPr lang="ru-RU" sz="2400" b="1" smtClean="0">
                <a:latin typeface="Bookman Old Style" pitchFamily="18" charset="0"/>
              </a:rPr>
              <a:t>-</a:t>
            </a:r>
            <a:r>
              <a:rPr lang="en-US" sz="2400" b="1" smtClean="0">
                <a:latin typeface="Bookman Old Style" pitchFamily="18" charset="0"/>
              </a:rPr>
              <a:t>CH</a:t>
            </a:r>
            <a:r>
              <a:rPr lang="ru-RU" sz="2400" b="1" smtClean="0">
                <a:latin typeface="Bookman Old Style" pitchFamily="18" charset="0"/>
              </a:rPr>
              <a:t> =СН-СН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smtClean="0">
                <a:latin typeface="Bookman Old Style" pitchFamily="18" charset="0"/>
              </a:rPr>
              <a:t>-СН</a:t>
            </a:r>
            <a:r>
              <a:rPr lang="ru-RU" sz="2400" b="1" baseline="-2000" smtClean="0">
                <a:latin typeface="Bookman Old Style" pitchFamily="18" charset="0"/>
              </a:rPr>
              <a:t>3-</a:t>
            </a:r>
            <a:r>
              <a:rPr lang="ru-RU" sz="2400" b="1" smtClean="0">
                <a:latin typeface="Bookman Old Style" pitchFamily="18" charset="0"/>
              </a:rPr>
              <a:t> </a:t>
            </a:r>
            <a:r>
              <a:rPr lang="ru-RU" sz="2400" b="1" baseline="-2000" smtClean="0">
                <a:latin typeface="Bookman Old Style" pitchFamily="18" charset="0"/>
              </a:rPr>
              <a:t> </a:t>
            </a:r>
            <a:r>
              <a:rPr lang="en-US" sz="2400" b="1" smtClean="0">
                <a:latin typeface="Bookman Old Style" pitchFamily="18" charset="0"/>
              </a:rPr>
              <a:t>+ </a:t>
            </a:r>
            <a:r>
              <a:rPr lang="ru-RU" sz="2400" b="1" smtClean="0">
                <a:latin typeface="Bookman Old Style" pitchFamily="18" charset="0"/>
              </a:rPr>
              <a:t>8</a:t>
            </a:r>
            <a:r>
              <a:rPr lang="en-US" sz="2400" b="1" smtClean="0">
                <a:latin typeface="Bookman Old Style" pitchFamily="18" charset="0"/>
              </a:rPr>
              <a:t>KMnO</a:t>
            </a:r>
            <a:r>
              <a:rPr lang="en-US" sz="2400" b="1" baseline="-2000" smtClean="0">
                <a:latin typeface="Bookman Old Style" pitchFamily="18" charset="0"/>
              </a:rPr>
              <a:t>4</a:t>
            </a:r>
            <a:r>
              <a:rPr lang="ru-RU" sz="2400" b="1" baseline="-2000" smtClean="0">
                <a:latin typeface="Bookman Old Style" pitchFamily="18" charset="0"/>
              </a:rPr>
              <a:t> </a:t>
            </a:r>
            <a:r>
              <a:rPr lang="ru-RU" sz="2400" b="1" smtClean="0">
                <a:latin typeface="Bookman Old Style" pitchFamily="18" charset="0"/>
              </a:rPr>
              <a:t>      </a:t>
            </a:r>
            <a:r>
              <a:rPr lang="en-US" sz="2400" b="1" smtClean="0">
                <a:latin typeface="Bookman Old Style" pitchFamily="18" charset="0"/>
              </a:rPr>
              <a:t>3CH</a:t>
            </a:r>
            <a:r>
              <a:rPr lang="en-US" sz="2400" b="1" baseline="-2000" smtClean="0">
                <a:latin typeface="Bookman Old Style" pitchFamily="18" charset="0"/>
              </a:rPr>
              <a:t>3 </a:t>
            </a:r>
            <a:r>
              <a:rPr lang="en-US" sz="2400" b="1" smtClean="0">
                <a:latin typeface="Bookman Old Style" pitchFamily="18" charset="0"/>
              </a:rPr>
              <a:t>- COOK + </a:t>
            </a:r>
            <a:endParaRPr lang="ru-RU" sz="2400" b="1" smtClean="0"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latin typeface="Bookman Old Style" pitchFamily="18" charset="0"/>
              </a:rPr>
              <a:t>             </a:t>
            </a:r>
            <a:r>
              <a:rPr lang="ru-RU" sz="1800" b="1" smtClean="0">
                <a:latin typeface="Bookman Old Style" pitchFamily="18" charset="0"/>
              </a:rPr>
              <a:t>+3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Bookman Old Style" pitchFamily="18" charset="0"/>
              </a:rPr>
              <a:t>3C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mtClean="0">
                <a:latin typeface="Bookman Old Style" pitchFamily="18" charset="0"/>
              </a:rPr>
              <a:t>H</a:t>
            </a:r>
            <a:r>
              <a:rPr lang="ru-RU" sz="2400" b="1" baseline="-2000" smtClean="0">
                <a:latin typeface="Bookman Old Style" pitchFamily="18" charset="0"/>
              </a:rPr>
              <a:t>5</a:t>
            </a:r>
            <a:r>
              <a:rPr lang="en-US" sz="2400" b="1" baseline="-2000" smtClean="0">
                <a:latin typeface="Bookman Old Style" pitchFamily="18" charset="0"/>
              </a:rPr>
              <a:t> </a:t>
            </a:r>
            <a:r>
              <a:rPr lang="en-US" sz="2400" b="1" smtClean="0">
                <a:latin typeface="Bookman Old Style" pitchFamily="18" charset="0"/>
              </a:rPr>
              <a:t>- COOK + </a:t>
            </a:r>
            <a:r>
              <a:rPr lang="ru-RU" sz="2400" b="1" smtClean="0">
                <a:latin typeface="Bookman Old Style" pitchFamily="18" charset="0"/>
              </a:rPr>
              <a:t>8</a:t>
            </a:r>
            <a:r>
              <a:rPr lang="en-US" sz="2400" b="1" smtClean="0">
                <a:latin typeface="Bookman Old Style" pitchFamily="18" charset="0"/>
              </a:rPr>
              <a:t>MnO</a:t>
            </a:r>
            <a:r>
              <a:rPr lang="en-US" sz="2400" b="1" baseline="-2000" smtClean="0">
                <a:latin typeface="Bookman Old Style" pitchFamily="18" charset="0"/>
              </a:rPr>
              <a:t>2</a:t>
            </a:r>
            <a:r>
              <a:rPr lang="en-US" sz="2400" b="1" smtClean="0">
                <a:latin typeface="Bookman Old Style" pitchFamily="18" charset="0"/>
              </a:rPr>
              <a:t> +</a:t>
            </a:r>
            <a:r>
              <a:rPr lang="ru-RU" sz="2400" b="1" smtClean="0">
                <a:latin typeface="Bookman Old Style" pitchFamily="18" charset="0"/>
              </a:rPr>
              <a:t> 2</a:t>
            </a:r>
            <a:r>
              <a:rPr lang="en-US" sz="2400" b="1" smtClean="0">
                <a:latin typeface="Bookman Old Style" pitchFamily="18" charset="0"/>
              </a:rPr>
              <a:t> KOH + </a:t>
            </a:r>
            <a:r>
              <a:rPr lang="ru-RU" sz="2400" b="1" smtClean="0">
                <a:latin typeface="Bookman Old Style" pitchFamily="18" charset="0"/>
              </a:rPr>
              <a:t>2</a:t>
            </a:r>
            <a:r>
              <a:rPr lang="en-US" sz="2400" b="1" smtClean="0">
                <a:latin typeface="Bookman Old Style" pitchFamily="18" charset="0"/>
              </a:rPr>
              <a:t>H</a:t>
            </a:r>
            <a:r>
              <a:rPr lang="en-US" sz="2400" b="1" baseline="-2000" smtClean="0">
                <a:latin typeface="Bookman Old Style" pitchFamily="18" charset="0"/>
              </a:rPr>
              <a:t>2</a:t>
            </a:r>
            <a:r>
              <a:rPr lang="en-US" sz="2400" b="1" smtClean="0">
                <a:latin typeface="Bookman Old Style" pitchFamily="18" charset="0"/>
              </a:rPr>
              <a:t>O</a:t>
            </a:r>
            <a:endParaRPr lang="ru-RU" sz="2400" b="1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smtClean="0">
                <a:latin typeface="Bookman Old Style" pitchFamily="18" charset="0"/>
              </a:rPr>
              <a:t>2</a:t>
            </a:r>
            <a:r>
              <a:rPr lang="en-US" sz="2400" b="1" smtClean="0">
                <a:latin typeface="Bookman Old Style" pitchFamily="18" charset="0"/>
              </a:rPr>
              <a:t>C</a:t>
            </a:r>
            <a:r>
              <a:rPr lang="ru-RU" sz="2400" b="1" baseline="70000" smtClean="0">
                <a:latin typeface="Bookman Old Style" pitchFamily="18" charset="0"/>
              </a:rPr>
              <a:t>-1 </a:t>
            </a:r>
            <a:r>
              <a:rPr lang="ru-RU" sz="2400" b="1" smtClean="0">
                <a:latin typeface="Bookman Old Style" pitchFamily="18" charset="0"/>
              </a:rPr>
              <a:t>- 8</a:t>
            </a:r>
            <a:r>
              <a:rPr lang="en-US" sz="2400" b="1" smtClean="0">
                <a:latin typeface="Bookman Old Style" pitchFamily="18" charset="0"/>
              </a:rPr>
              <a:t>ē</a:t>
            </a:r>
            <a:r>
              <a:rPr lang="ru-RU" sz="2400" b="1" smtClean="0">
                <a:latin typeface="Bookman Old Style" pitchFamily="18" charset="0"/>
              </a:rPr>
              <a:t> =</a:t>
            </a:r>
            <a:r>
              <a:rPr lang="en-US" sz="2400" b="1" smtClean="0">
                <a:latin typeface="Bookman Old Style" pitchFamily="18" charset="0"/>
              </a:rPr>
              <a:t> </a:t>
            </a:r>
            <a:r>
              <a:rPr lang="ru-RU" sz="2400" b="1" smtClean="0">
                <a:latin typeface="Bookman Old Style" pitchFamily="18" charset="0"/>
              </a:rPr>
              <a:t> 2</a:t>
            </a:r>
            <a:r>
              <a:rPr lang="en-US" sz="2400" b="1" smtClean="0">
                <a:latin typeface="Bookman Old Style" pitchFamily="18" charset="0"/>
              </a:rPr>
              <a:t>C</a:t>
            </a:r>
            <a:r>
              <a:rPr lang="en-US" sz="2400" b="1" baseline="70000" smtClean="0">
                <a:latin typeface="Bookman Old Style" pitchFamily="18" charset="0"/>
              </a:rPr>
              <a:t>+</a:t>
            </a:r>
            <a:r>
              <a:rPr lang="ru-RU" sz="2400" b="1" baseline="70000" smtClean="0">
                <a:latin typeface="Bookman Old Style" pitchFamily="18" charset="0"/>
              </a:rPr>
              <a:t>3   </a:t>
            </a:r>
            <a:r>
              <a:rPr lang="ru-RU" sz="2400" b="1" smtClean="0">
                <a:latin typeface="Bookman Old Style" pitchFamily="18" charset="0"/>
              </a:rPr>
              <a:t>(процесс окисления)        </a:t>
            </a:r>
            <a:r>
              <a:rPr lang="en-US" sz="2400" b="1" smtClean="0">
                <a:latin typeface="Bookman Old Style" pitchFamily="18" charset="0"/>
              </a:rPr>
              <a:t> 3</a:t>
            </a:r>
            <a:endParaRPr lang="ru-RU" sz="2400" b="1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Bookman Old Style" pitchFamily="18" charset="0"/>
              </a:rPr>
              <a:t>Mn</a:t>
            </a:r>
            <a:r>
              <a:rPr lang="en-US" sz="2000" b="1" baseline="80000" smtClean="0">
                <a:latin typeface="Bookman Old Style" pitchFamily="18" charset="0"/>
              </a:rPr>
              <a:t>+7</a:t>
            </a:r>
            <a:r>
              <a:rPr lang="ru-RU" sz="2400" b="1" baseline="-2000" smtClean="0">
                <a:latin typeface="Bookman Old Style" pitchFamily="18" charset="0"/>
              </a:rPr>
              <a:t> </a:t>
            </a:r>
            <a:r>
              <a:rPr lang="ru-RU" sz="2400" b="1" smtClean="0">
                <a:latin typeface="Bookman Old Style" pitchFamily="18" charset="0"/>
              </a:rPr>
              <a:t>+ </a:t>
            </a:r>
            <a:r>
              <a:rPr lang="en-US" sz="2400" b="1" smtClean="0">
                <a:latin typeface="Bookman Old Style" pitchFamily="18" charset="0"/>
              </a:rPr>
              <a:t>3ē</a:t>
            </a:r>
            <a:r>
              <a:rPr lang="ru-RU" sz="2400" b="1" smtClean="0">
                <a:latin typeface="Bookman Old Style" pitchFamily="18" charset="0"/>
              </a:rPr>
              <a:t> =</a:t>
            </a:r>
            <a:r>
              <a:rPr lang="en-US" sz="2000" b="1" smtClean="0">
                <a:latin typeface="Bookman Old Style" pitchFamily="18" charset="0"/>
              </a:rPr>
              <a:t>Mn</a:t>
            </a:r>
            <a:r>
              <a:rPr lang="en-US" sz="2000" b="1" baseline="80000" smtClean="0">
                <a:latin typeface="Bookman Old Style" pitchFamily="18" charset="0"/>
              </a:rPr>
              <a:t>+4</a:t>
            </a:r>
            <a:r>
              <a:rPr lang="ru-RU" sz="2000" b="1" baseline="80000" smtClean="0">
                <a:latin typeface="Bookman Old Style" pitchFamily="18" charset="0"/>
              </a:rPr>
              <a:t>       </a:t>
            </a:r>
            <a:r>
              <a:rPr lang="ru-RU" sz="2400" b="1" smtClean="0">
                <a:latin typeface="Bookman Old Style" pitchFamily="18" charset="0"/>
              </a:rPr>
              <a:t>(процесс восстановления)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400" b="1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smtClean="0">
                <a:latin typeface="Bookman Old Style" pitchFamily="18" charset="0"/>
              </a:rPr>
              <a:t>( образующиеся кислоты и гидроксид калия образуют калиевые соли)</a:t>
            </a:r>
          </a:p>
          <a:p>
            <a:pPr eaLnBrk="1" hangingPunct="1">
              <a:buFontTx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940425" y="2276475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964612" cy="659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кисление алкенов раствором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2400" b="1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в кислой среде дает те же продукты реакции (или две карбоновые кислоты, или карбоновая кислота и кетон, или два кетона), но продукт восстановления перманганата калия – сульфат калия:</a:t>
            </a:r>
            <a:endParaRPr lang="ru-RU" sz="2400" b="1" baseline="-25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- 1    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0                                    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smtClean="0"/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="1" baseline="-2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=СН(СН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)-СН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sz="2400" b="1" baseline="-2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-200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-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                 +3                                     +2                          +2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- COO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5СН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-С(СН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)=О + 6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MnSO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70000" smtClean="0">
                <a:latin typeface="Times New Roman" pitchFamily="18" charset="0"/>
                <a:cs typeface="Times New Roman" pitchFamily="18" charset="0"/>
              </a:rPr>
              <a:t>0   </a:t>
            </a:r>
            <a:r>
              <a:rPr lang="ru-RU" sz="2400" b="1" baseline="70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2ē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7000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ru-RU" sz="2400" b="1" baseline="700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baseline="70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baseline="70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7000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b="1" baseline="70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4ē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70000" smtClean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ru-RU" sz="2400" b="1" baseline="70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baseline="7000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(процесс окисления)    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6    5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 smtClean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ru-RU" sz="2400" b="1" baseline="-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5ē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b="1" baseline="8000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ru-RU" sz="2400" b="1" baseline="800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(процесс восстановления)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5    6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Окисление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алкинов</a:t>
            </a:r>
            <a:endParaRPr lang="ru-RU" b="1" u="sng" dirty="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68313" y="836613"/>
            <a:ext cx="8424862" cy="56165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алкины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окисляются до альдегидов или кетонов под воздействием воды в присутствии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Hg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кислой среде (реакция гидратации;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eaLnBrk="1" hangingPunct="1"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Hg+2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dirty="0" smtClean="0"/>
              <a:t> 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  ≡ СН + 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-СОН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2.Гомологи ацетилена при гидратации дают кетоны (по правилу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Марковникова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eaLnBrk="1" hangingPunct="1"/>
            <a:endParaRPr lang="ru-RU" b="1" dirty="0" smtClean="0"/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СН3-С ≡ СН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+ 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СН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-СО -СН3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2275" y="2852738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40200" y="3284538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067175" y="5300663"/>
            <a:ext cx="865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-888763" y="333286"/>
            <a:ext cx="273466" cy="196553"/>
          </a:xfrm>
          <a:custGeom>
            <a:avLst/>
            <a:gdLst>
              <a:gd name="connsiteX0" fmla="*/ 273466 w 273466"/>
              <a:gd name="connsiteY0" fmla="*/ 0 h 196553"/>
              <a:gd name="connsiteX1" fmla="*/ 0 w 273466"/>
              <a:gd name="connsiteY1" fmla="*/ 196553 h 196553"/>
              <a:gd name="connsiteX2" fmla="*/ 273466 w 273466"/>
              <a:gd name="connsiteY2" fmla="*/ 0 h 19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466" h="196553">
                <a:moveTo>
                  <a:pt x="273466" y="0"/>
                </a:moveTo>
                <a:lnTo>
                  <a:pt x="0" y="196553"/>
                </a:lnTo>
                <a:lnTo>
                  <a:pt x="27346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1438</Words>
  <Application>Microsoft Office PowerPoint</Application>
  <PresentationFormat>Экран (4:3)</PresentationFormat>
  <Paragraphs>196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ОВР в органической химии</vt:lpstr>
      <vt:lpstr>Цель работы:</vt:lpstr>
      <vt:lpstr>Содержание</vt:lpstr>
      <vt:lpstr>Степень окисления в органической химии</vt:lpstr>
      <vt:lpstr>Презентация PowerPoint</vt:lpstr>
      <vt:lpstr>Окисление алкенов</vt:lpstr>
      <vt:lpstr>Презентация PowerPoint</vt:lpstr>
      <vt:lpstr>Презентация PowerPoint</vt:lpstr>
      <vt:lpstr>Окисление алкинов</vt:lpstr>
      <vt:lpstr>Презентация PowerPoint</vt:lpstr>
      <vt:lpstr>Окисление гомологов бензола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заданий из тестов ЕГЭ</vt:lpstr>
      <vt:lpstr>Примеры заданий из тестов ЕГЭ</vt:lpstr>
      <vt:lpstr>Список использованной литературы: </vt:lpstr>
    </vt:vector>
  </TitlesOfParts>
  <Company>Dom777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Guitarkiller</dc:creator>
  <cp:lastModifiedBy>Александр</cp:lastModifiedBy>
  <cp:revision>12</cp:revision>
  <dcterms:created xsi:type="dcterms:W3CDTF">2012-12-05T17:54:46Z</dcterms:created>
  <dcterms:modified xsi:type="dcterms:W3CDTF">2018-01-08T17:38:53Z</dcterms:modified>
</cp:coreProperties>
</file>